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3" r:id="rId18"/>
    <p:sldId id="294" r:id="rId19"/>
    <p:sldId id="295" r:id="rId20"/>
    <p:sldId id="296" r:id="rId21"/>
    <p:sldId id="292" r:id="rId22"/>
    <p:sldId id="291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27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46"/>
    <p:restoredTop sz="94674"/>
  </p:normalViewPr>
  <p:slideViewPr>
    <p:cSldViewPr snapToGrid="0" snapToObjects="1">
      <p:cViewPr varScale="1">
        <p:scale>
          <a:sx n="133" d="100"/>
          <a:sy n="133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7T21:55:26.85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414.33716"/>
      <inkml:brushProperty name="anchorY" value="-3389.20825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7T21:55:27.876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6225.08887"/>
      <inkml:brushProperty name="anchorY" value="-8434.2207"/>
      <inkml:brushProperty name="scaleFactor" value="0.5"/>
    </inkml:brush>
  </inkml:definitions>
  <inkml:trace contextRef="#ctx0" brushRef="#br0">0 17 24575,'22'-17'0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7T21:54:21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24575,'0'-53'0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7T21:54:21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0 24575,'-25'34'0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7T21:55:20.340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-186016.45313"/>
      <inkml:brushProperty name="anchorY" value="-99357.66406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bokeh.pydata.org/en/latest/docs/installati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okeh.pydata.org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customXml" Target="../ink/ink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github.com/bokeh/bokeh/tree/1.1.0/examp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95DEC-B906-F341-B1F5-247911934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150" y="4463402"/>
            <a:ext cx="11090786" cy="141317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Data Visualization With Bokeh and Django - 2019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21655-0A7D-B945-B087-130812BE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392" y="95763"/>
            <a:ext cx="4282582" cy="42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B74D0-F0A5-1E4E-8FFD-745D3BA7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84" y="332768"/>
            <a:ext cx="7315200" cy="6681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776A9-B811-854F-BD07-E0CA9F9CFB33}"/>
              </a:ext>
            </a:extLst>
          </p:cNvPr>
          <p:cNvSpPr txBox="1"/>
          <p:nvPr/>
        </p:nvSpPr>
        <p:spPr>
          <a:xfrm>
            <a:off x="3906943" y="899079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6"/>
            </a:pPr>
            <a:r>
              <a:rPr lang="en-US" dirty="0"/>
              <a:t>CD into the Django project … called ‘</a:t>
            </a:r>
            <a:r>
              <a:rPr lang="en-US" dirty="0">
                <a:solidFill>
                  <a:srgbClr val="0432FF"/>
                </a:solidFill>
              </a:rPr>
              <a:t>graphs</a:t>
            </a:r>
            <a:r>
              <a:rPr lang="en-US" dirty="0"/>
              <a:t>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200F94-935E-4C49-913B-C9723045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41" y="1441022"/>
            <a:ext cx="6108700" cy="78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EC60D4-477E-D14F-BABB-A89D6FF2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40" y="3016703"/>
            <a:ext cx="6108701" cy="350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3EF74-5D4C-7641-B06D-BBF6D3894F4B}"/>
              </a:ext>
            </a:extLst>
          </p:cNvPr>
          <p:cNvSpPr txBox="1"/>
          <p:nvPr/>
        </p:nvSpPr>
        <p:spPr>
          <a:xfrm>
            <a:off x="3906943" y="2471317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7"/>
            </a:pPr>
            <a:r>
              <a:rPr lang="en-US" dirty="0"/>
              <a:t>Run manage.py to initially migrate data changes to your project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2FFF979-1775-CD48-BE66-08A8AF0252E7}"/>
              </a:ext>
            </a:extLst>
          </p:cNvPr>
          <p:cNvSpPr/>
          <p:nvPr/>
        </p:nvSpPr>
        <p:spPr>
          <a:xfrm>
            <a:off x="10034899" y="2921724"/>
            <a:ext cx="732596" cy="323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B74D0-F0A5-1E4E-8FFD-745D3BA7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84" y="332768"/>
            <a:ext cx="7315200" cy="6681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776A9-B811-854F-BD07-E0CA9F9CFB33}"/>
              </a:ext>
            </a:extLst>
          </p:cNvPr>
          <p:cNvSpPr txBox="1"/>
          <p:nvPr/>
        </p:nvSpPr>
        <p:spPr>
          <a:xfrm>
            <a:off x="3906943" y="899079"/>
            <a:ext cx="712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8"/>
            </a:pPr>
            <a:r>
              <a:rPr lang="en-US" dirty="0"/>
              <a:t>Create a super user to create a super user account for the admin console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D747D-7402-A848-9D82-5AA7E0C3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39" y="1658541"/>
            <a:ext cx="8285057" cy="453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526339" y="2421138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/>
              <a:t>Create a Django Application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E584FF-474F-0A49-89BA-351AA2E0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384" y="3794023"/>
            <a:ext cx="77089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29FA24-1C9A-B24D-B7E9-F47678F3E970}"/>
              </a:ext>
            </a:extLst>
          </p:cNvPr>
          <p:cNvSpPr/>
          <p:nvPr/>
        </p:nvSpPr>
        <p:spPr>
          <a:xfrm>
            <a:off x="4161984" y="29428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a. We now need to create an application where we will create our data visualizations, I am calling it </a:t>
            </a:r>
            <a:r>
              <a:rPr lang="en-US" dirty="0">
                <a:solidFill>
                  <a:srgbClr val="0432FF"/>
                </a:solidFill>
              </a:rPr>
              <a:t>bokehApp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50A64-8F1C-4549-97E4-0E425B452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902" y="4330513"/>
            <a:ext cx="1778000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25D845-4FE8-D848-8319-96188B8CA41C}"/>
              </a:ext>
            </a:extLst>
          </p:cNvPr>
          <p:cNvSpPr txBox="1"/>
          <p:nvPr/>
        </p:nvSpPr>
        <p:spPr>
          <a:xfrm>
            <a:off x="6549082" y="5326809"/>
            <a:ext cx="349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your Django project structure should look like this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5AABD5-BFAC-1E4E-AEAC-822384392752}"/>
              </a:ext>
            </a:extLst>
          </p:cNvPr>
          <p:cNvCxnSpPr>
            <a:cxnSpLocks/>
          </p:cNvCxnSpPr>
          <p:nvPr/>
        </p:nvCxnSpPr>
        <p:spPr>
          <a:xfrm flipH="1">
            <a:off x="5609624" y="5511613"/>
            <a:ext cx="97275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Arrow 17">
            <a:extLst>
              <a:ext uri="{FF2B5EF4-FFF2-40B4-BE49-F238E27FC236}">
                <a16:creationId xmlns:a16="http://schemas.microsoft.com/office/drawing/2014/main" id="{6234C2C2-1CC8-8640-9691-27B07E1A91F4}"/>
              </a:ext>
            </a:extLst>
          </p:cNvPr>
          <p:cNvSpPr/>
          <p:nvPr/>
        </p:nvSpPr>
        <p:spPr>
          <a:xfrm rot="4559129">
            <a:off x="10423323" y="2153984"/>
            <a:ext cx="732596" cy="323639"/>
          </a:xfrm>
          <a:prstGeom prst="leftArrow">
            <a:avLst>
              <a:gd name="adj1" fmla="val 513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F9A9630D-29B0-2E4A-94BA-06761C1B25A4}"/>
              </a:ext>
            </a:extLst>
          </p:cNvPr>
          <p:cNvSpPr/>
          <p:nvPr/>
        </p:nvSpPr>
        <p:spPr>
          <a:xfrm>
            <a:off x="11261284" y="3767310"/>
            <a:ext cx="732596" cy="323639"/>
          </a:xfrm>
          <a:prstGeom prst="leftArrow">
            <a:avLst>
              <a:gd name="adj1" fmla="val 513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7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748902" y="419343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Django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9FA24-1C9A-B24D-B7E9-F47678F3E970}"/>
              </a:ext>
            </a:extLst>
          </p:cNvPr>
          <p:cNvSpPr/>
          <p:nvPr/>
        </p:nvSpPr>
        <p:spPr>
          <a:xfrm>
            <a:off x="4236124" y="1109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b. Update your settings.py file by adding your new application to your </a:t>
            </a:r>
            <a:r>
              <a:rPr lang="en-US" b="1" dirty="0"/>
              <a:t>INSTALLED APPS </a:t>
            </a:r>
            <a:r>
              <a:rPr lang="en-US" dirty="0"/>
              <a:t>section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5D845-4FE8-D848-8319-96188B8CA41C}"/>
              </a:ext>
            </a:extLst>
          </p:cNvPr>
          <p:cNvSpPr txBox="1"/>
          <p:nvPr/>
        </p:nvSpPr>
        <p:spPr>
          <a:xfrm>
            <a:off x="4867877" y="4888783"/>
            <a:ext cx="4515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new application using syntax like this</a:t>
            </a:r>
          </a:p>
          <a:p>
            <a:endParaRPr lang="en-US" dirty="0"/>
          </a:p>
          <a:p>
            <a:r>
              <a:rPr lang="en-US" dirty="0"/>
              <a:t>&lt;Your app name&gt;.apps.&lt;the name of the class that corresponds to this application in the applications </a:t>
            </a:r>
            <a:r>
              <a:rPr lang="en-US" b="1" dirty="0"/>
              <a:t>apps.py </a:t>
            </a:r>
            <a:r>
              <a:rPr lang="en-US" dirty="0"/>
              <a:t>file&gt;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5AABD5-BFAC-1E4E-AEAC-82238439275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9382897" y="5330885"/>
            <a:ext cx="622986" cy="2965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FD0D83-51D0-6545-B0CB-E92053732E68}"/>
              </a:ext>
            </a:extLst>
          </p:cNvPr>
          <p:cNvSpPr/>
          <p:nvPr/>
        </p:nvSpPr>
        <p:spPr>
          <a:xfrm>
            <a:off x="4358502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INSTALLED_APPS = [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django.contrib.admin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django.contrib.auth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django.contrib.contenttypes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django.contrib.sessions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django.contrib.messages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django.contrib.staticfiles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bokehApp.apps.BokehappConfig</a:t>
            </a:r>
            <a:r>
              <a:rPr lang="en-US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32A738-74D1-2A41-B041-199F125D32FB}"/>
              </a:ext>
            </a:extLst>
          </p:cNvPr>
          <p:cNvCxnSpPr>
            <a:cxnSpLocks/>
          </p:cNvCxnSpPr>
          <p:nvPr/>
        </p:nvCxnSpPr>
        <p:spPr>
          <a:xfrm flipH="1" flipV="1">
            <a:off x="7722973" y="4436076"/>
            <a:ext cx="1254725" cy="5436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B9EB155-5BF8-E84F-A382-2B9283B59D2D}"/>
              </a:ext>
            </a:extLst>
          </p:cNvPr>
          <p:cNvSpPr/>
          <p:nvPr/>
        </p:nvSpPr>
        <p:spPr>
          <a:xfrm>
            <a:off x="9910461" y="4851388"/>
            <a:ext cx="206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syntax follows this convention</a:t>
            </a:r>
          </a:p>
        </p:txBody>
      </p:sp>
    </p:spTree>
    <p:extLst>
      <p:ext uri="{BB962C8B-B14F-4D97-AF65-F5344CB8AC3E}">
        <p14:creationId xmlns:p14="http://schemas.microsoft.com/office/powerpoint/2010/main" val="348514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748902" y="419343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Django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9FA24-1C9A-B24D-B7E9-F47678F3E970}"/>
              </a:ext>
            </a:extLst>
          </p:cNvPr>
          <p:cNvSpPr/>
          <p:nvPr/>
        </p:nvSpPr>
        <p:spPr>
          <a:xfrm>
            <a:off x="4236124" y="1109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c. Update the projects urls.py file so that it will be able to see routes/URLs from your newly created application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5D845-4FE8-D848-8319-96188B8CA41C}"/>
              </a:ext>
            </a:extLst>
          </p:cNvPr>
          <p:cNvSpPr txBox="1"/>
          <p:nvPr/>
        </p:nvSpPr>
        <p:spPr>
          <a:xfrm>
            <a:off x="4473147" y="4640569"/>
            <a:ext cx="6268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include function into your import statements</a:t>
            </a:r>
          </a:p>
          <a:p>
            <a:r>
              <a:rPr lang="en-US" dirty="0"/>
              <a:t>And the path statement to include the URLs for your new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C4325D-78C7-9F40-9C3E-4721E5DB39B7}"/>
              </a:ext>
            </a:extLst>
          </p:cNvPr>
          <p:cNvSpPr/>
          <p:nvPr/>
        </p:nvSpPr>
        <p:spPr>
          <a:xfrm>
            <a:off x="4358502" y="190565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django.contrib 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admin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django.urls 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path,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include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urlpatterns = [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path(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'admin/'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admin.site.urls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path(</a:t>
            </a:r>
            <a:r>
              <a:rPr lang="en-US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, include(</a:t>
            </a:r>
            <a:r>
              <a:rPr lang="en-US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bokehApp.urls</a:t>
            </a:r>
            <a:r>
              <a:rPr lang="en-US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)),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73A95D-C428-B742-9998-D8E2ABBD5961}"/>
              </a:ext>
            </a:extLst>
          </p:cNvPr>
          <p:cNvSpPr/>
          <p:nvPr/>
        </p:nvSpPr>
        <p:spPr>
          <a:xfrm>
            <a:off x="9634948" y="2232082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F037F1-0525-4946-AE43-C24788D07C7C}"/>
              </a:ext>
            </a:extLst>
          </p:cNvPr>
          <p:cNvSpPr/>
          <p:nvPr/>
        </p:nvSpPr>
        <p:spPr>
          <a:xfrm>
            <a:off x="4241691" y="4744623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CABAB8-C329-4E4F-A02B-338EEF87C5E4}"/>
              </a:ext>
            </a:extLst>
          </p:cNvPr>
          <p:cNvSpPr/>
          <p:nvPr/>
        </p:nvSpPr>
        <p:spPr>
          <a:xfrm>
            <a:off x="9634948" y="3321064"/>
            <a:ext cx="231456" cy="21587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CCF15F-A6BB-2E48-AB79-A3FA244FE060}"/>
              </a:ext>
            </a:extLst>
          </p:cNvPr>
          <p:cNvSpPr/>
          <p:nvPr/>
        </p:nvSpPr>
        <p:spPr>
          <a:xfrm>
            <a:off x="4241691" y="5015022"/>
            <a:ext cx="231456" cy="21587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166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748902" y="419343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Django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9FA24-1C9A-B24D-B7E9-F47678F3E970}"/>
              </a:ext>
            </a:extLst>
          </p:cNvPr>
          <p:cNvSpPr/>
          <p:nvPr/>
        </p:nvSpPr>
        <p:spPr>
          <a:xfrm>
            <a:off x="4236123" y="1109436"/>
            <a:ext cx="7169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 startAt="4"/>
            </a:pPr>
            <a:r>
              <a:rPr lang="en-US" dirty="0"/>
              <a:t>Add a </a:t>
            </a:r>
            <a:r>
              <a:rPr lang="en-US" b="1" dirty="0"/>
              <a:t>urls.py </a:t>
            </a:r>
            <a:r>
              <a:rPr lang="en-US" dirty="0"/>
              <a:t>file into the root of your application directory and </a:t>
            </a:r>
          </a:p>
          <a:p>
            <a:pPr marL="342900" indent="-342900">
              <a:buAutoNum type="alphaLcPeriod" startAt="4"/>
            </a:pPr>
            <a:r>
              <a:rPr lang="en-US" dirty="0"/>
              <a:t>Update it with a route for your home page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5D845-4FE8-D848-8319-96188B8CA41C}"/>
              </a:ext>
            </a:extLst>
          </p:cNvPr>
          <p:cNvSpPr txBox="1"/>
          <p:nvPr/>
        </p:nvSpPr>
        <p:spPr>
          <a:xfrm>
            <a:off x="4473147" y="4640569"/>
            <a:ext cx="650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you include these import statements as you see them here</a:t>
            </a:r>
          </a:p>
          <a:p>
            <a:endParaRPr lang="en-US" dirty="0"/>
          </a:p>
          <a:p>
            <a:r>
              <a:rPr lang="en-US" dirty="0"/>
              <a:t>Create your urlspatters list with your first entry being for the root of your project (empty quotes)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73A95D-C428-B742-9998-D8E2ABBD5961}"/>
              </a:ext>
            </a:extLst>
          </p:cNvPr>
          <p:cNvSpPr/>
          <p:nvPr/>
        </p:nvSpPr>
        <p:spPr>
          <a:xfrm>
            <a:off x="8172738" y="2073275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F037F1-0525-4946-AE43-C24788D07C7C}"/>
              </a:ext>
            </a:extLst>
          </p:cNvPr>
          <p:cNvSpPr/>
          <p:nvPr/>
        </p:nvSpPr>
        <p:spPr>
          <a:xfrm>
            <a:off x="4241691" y="4744623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CABAB8-C329-4E4F-A02B-338EEF87C5E4}"/>
              </a:ext>
            </a:extLst>
          </p:cNvPr>
          <p:cNvSpPr/>
          <p:nvPr/>
        </p:nvSpPr>
        <p:spPr>
          <a:xfrm>
            <a:off x="8972605" y="3402676"/>
            <a:ext cx="231456" cy="21587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CCF15F-A6BB-2E48-AB79-A3FA244FE060}"/>
              </a:ext>
            </a:extLst>
          </p:cNvPr>
          <p:cNvSpPr/>
          <p:nvPr/>
        </p:nvSpPr>
        <p:spPr>
          <a:xfrm>
            <a:off x="4241691" y="5287879"/>
            <a:ext cx="231456" cy="21587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6AC11-1822-AA4B-A400-1EBCAF700287}"/>
              </a:ext>
            </a:extLst>
          </p:cNvPr>
          <p:cNvSpPr/>
          <p:nvPr/>
        </p:nvSpPr>
        <p:spPr>
          <a:xfrm>
            <a:off x="4073611" y="170180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django.urls 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path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.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views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urlpatterns = [</a:t>
            </a:r>
          </a:p>
          <a:p>
            <a:b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path(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views.home,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"home"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4082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748902" y="419343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Django 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9FA24-1C9A-B24D-B7E9-F47678F3E970}"/>
              </a:ext>
            </a:extLst>
          </p:cNvPr>
          <p:cNvSpPr/>
          <p:nvPr/>
        </p:nvSpPr>
        <p:spPr>
          <a:xfrm>
            <a:off x="4236124" y="1109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f.  Create the view for your home page that will render your first Bokeh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479A9-DDEF-734F-977D-F37B3159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02" y="2317922"/>
            <a:ext cx="6896100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390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748902" y="419343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dirty="0"/>
              <a:t>Start our Django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4B36-D128-854E-97E6-8112C3E24426}"/>
              </a:ext>
            </a:extLst>
          </p:cNvPr>
          <p:cNvSpPr/>
          <p:nvPr/>
        </p:nvSpPr>
        <p:spPr>
          <a:xfrm>
            <a:off x="4236124" y="1109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Before we go any further lets confirm that our Django configuration is 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75C13-BCD9-E448-8066-A378E46C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02" y="2214090"/>
            <a:ext cx="7137400" cy="166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EFBC3995-09F8-B745-885A-7F13C00D575C}"/>
              </a:ext>
            </a:extLst>
          </p:cNvPr>
          <p:cNvSpPr/>
          <p:nvPr/>
        </p:nvSpPr>
        <p:spPr>
          <a:xfrm>
            <a:off x="10762735" y="2162432"/>
            <a:ext cx="778476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8D1720C5-1056-E94B-8AD3-9F02F2440F05}"/>
              </a:ext>
            </a:extLst>
          </p:cNvPr>
          <p:cNvSpPr/>
          <p:nvPr/>
        </p:nvSpPr>
        <p:spPr>
          <a:xfrm>
            <a:off x="8666206" y="3360585"/>
            <a:ext cx="778476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1C15C-0453-A24D-BEA3-5C64C8707BB7}"/>
              </a:ext>
            </a:extLst>
          </p:cNvPr>
          <p:cNvSpPr txBox="1"/>
          <p:nvPr/>
        </p:nvSpPr>
        <p:spPr>
          <a:xfrm>
            <a:off x="3950043" y="4238369"/>
            <a:ext cx="824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run the</a:t>
            </a:r>
            <a:r>
              <a:rPr lang="en-US" b="1" i="1" dirty="0"/>
              <a:t> runserver </a:t>
            </a:r>
            <a:r>
              <a:rPr lang="en-US" dirty="0"/>
              <a:t>command</a:t>
            </a:r>
          </a:p>
          <a:p>
            <a:r>
              <a:rPr lang="en-US" dirty="0"/>
              <a:t>Then access the URL for your local host </a:t>
            </a:r>
            <a:r>
              <a:rPr lang="en-US" b="1" dirty="0">
                <a:solidFill>
                  <a:srgbClr val="0432FF"/>
                </a:solidFill>
              </a:rPr>
              <a:t>http://127.0.0.1:8000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962931-E50E-DA4E-A879-B236A423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575" y="5115507"/>
            <a:ext cx="4208849" cy="1548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D87199-9F26-AF47-BA13-4C601BEC43E7}"/>
              </a:ext>
            </a:extLst>
          </p:cNvPr>
          <p:cNvSpPr txBox="1"/>
          <p:nvPr/>
        </p:nvSpPr>
        <p:spPr>
          <a:xfrm rot="20903960">
            <a:off x="9080718" y="5241847"/>
            <a:ext cx="2478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Success!!</a:t>
            </a:r>
          </a:p>
        </p:txBody>
      </p:sp>
      <p:pic>
        <p:nvPicPr>
          <p:cNvPr id="15" name="Graphic 14" descr="Clapping hands">
            <a:extLst>
              <a:ext uri="{FF2B5EF4-FFF2-40B4-BE49-F238E27FC236}">
                <a16:creationId xmlns:a16="http://schemas.microsoft.com/office/drawing/2014/main" id="{9CA376E7-8EF1-F349-BB78-30897A2D3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8795" y="4879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5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748902" y="419343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Complete Bokeh Setup In Your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4B36-D128-854E-97E6-8112C3E24426}"/>
              </a:ext>
            </a:extLst>
          </p:cNvPr>
          <p:cNvSpPr/>
          <p:nvPr/>
        </p:nvSpPr>
        <p:spPr>
          <a:xfrm>
            <a:off x="4258458" y="965428"/>
            <a:ext cx="6583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First get your Bokeh version by accessing Python interactive  through your Django project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EFBC3995-09F8-B745-885A-7F13C00D575C}"/>
              </a:ext>
            </a:extLst>
          </p:cNvPr>
          <p:cNvSpPr/>
          <p:nvPr/>
        </p:nvSpPr>
        <p:spPr>
          <a:xfrm>
            <a:off x="6462583" y="1880002"/>
            <a:ext cx="778476" cy="2347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8D1720C5-1056-E94B-8AD3-9F02F2440F05}"/>
              </a:ext>
            </a:extLst>
          </p:cNvPr>
          <p:cNvSpPr/>
          <p:nvPr/>
        </p:nvSpPr>
        <p:spPr>
          <a:xfrm>
            <a:off x="4823255" y="3202607"/>
            <a:ext cx="778476" cy="2263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2C899F-5907-604F-9891-B9B82CDB7685}"/>
              </a:ext>
            </a:extLst>
          </p:cNvPr>
          <p:cNvSpPr/>
          <p:nvPr/>
        </p:nvSpPr>
        <p:spPr>
          <a:xfrm>
            <a:off x="3971323" y="1731894"/>
            <a:ext cx="6870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(virtual_env) $ </a:t>
            </a:r>
            <a:r>
              <a:rPr lang="en-US" dirty="0">
                <a:solidFill>
                  <a:srgbClr val="0432FF"/>
                </a:solidFill>
              </a:rPr>
              <a:t>python3</a:t>
            </a:r>
          </a:p>
          <a:p>
            <a:r>
              <a:rPr lang="en-US" dirty="0"/>
              <a:t>Python 3.7.2</a:t>
            </a:r>
          </a:p>
          <a:p>
            <a:r>
              <a:rPr lang="en-US" dirty="0"/>
              <a:t>Type "help", "copyright", "credits" or "license" for more information.</a:t>
            </a:r>
          </a:p>
          <a:p>
            <a:r>
              <a:rPr lang="en-US" dirty="0"/>
              <a:t>&gt;&gt;&gt; </a:t>
            </a:r>
            <a:r>
              <a:rPr lang="en-US" dirty="0">
                <a:solidFill>
                  <a:srgbClr val="0432FF"/>
                </a:solidFill>
              </a:rPr>
              <a:t>import bokeh</a:t>
            </a:r>
          </a:p>
          <a:p>
            <a:r>
              <a:rPr lang="en-US" dirty="0"/>
              <a:t>&gt;&gt;&gt; </a:t>
            </a:r>
            <a:r>
              <a:rPr lang="en-US" dirty="0">
                <a:solidFill>
                  <a:srgbClr val="0432FF"/>
                </a:solidFill>
              </a:rPr>
              <a:t>bokeh.__version__</a:t>
            </a:r>
          </a:p>
          <a:p>
            <a:r>
              <a:rPr lang="en-US" dirty="0">
                <a:highlight>
                  <a:srgbClr val="FFFF00"/>
                </a:highlight>
              </a:rPr>
              <a:t>'1.1.0'</a:t>
            </a:r>
          </a:p>
          <a:p>
            <a:r>
              <a:rPr lang="en-US" dirty="0"/>
              <a:t>&gt;&gt;&gt;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86E9FA-C066-AF4B-960C-0EFFCD2F161C}"/>
              </a:ext>
            </a:extLst>
          </p:cNvPr>
          <p:cNvSpPr/>
          <p:nvPr/>
        </p:nvSpPr>
        <p:spPr>
          <a:xfrm>
            <a:off x="4213747" y="4218106"/>
            <a:ext cx="5611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https://bokeh.pydata.org/en/latest/docs/installation.html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C0820F-77AC-A741-8435-BFCF4D6C32F6}"/>
              </a:ext>
            </a:extLst>
          </p:cNvPr>
          <p:cNvSpPr/>
          <p:nvPr/>
        </p:nvSpPr>
        <p:spPr>
          <a:xfrm>
            <a:off x="3971323" y="37632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b. Then go to the link below and access the Bokeh CDN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416C2-A718-ED49-B2A1-8CF9857D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06" y="4707918"/>
            <a:ext cx="3522650" cy="1947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3F8DED-6B3B-B346-A446-0304E11F439D}"/>
              </a:ext>
            </a:extLst>
          </p:cNvPr>
          <p:cNvSpPr txBox="1"/>
          <p:nvPr/>
        </p:nvSpPr>
        <p:spPr>
          <a:xfrm>
            <a:off x="7982465" y="5243446"/>
            <a:ext cx="285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look like this  on this page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A66A61-836A-9644-BB4C-582DA6F100B2}"/>
              </a:ext>
            </a:extLst>
          </p:cNvPr>
          <p:cNvCxnSpPr/>
          <p:nvPr/>
        </p:nvCxnSpPr>
        <p:spPr>
          <a:xfrm flipH="1">
            <a:off x="7406501" y="5411658"/>
            <a:ext cx="468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6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243C3E-3EC0-0548-97A5-EFEFC2E20F1B}"/>
              </a:ext>
            </a:extLst>
          </p:cNvPr>
          <p:cNvSpPr txBox="1">
            <a:spLocks/>
          </p:cNvSpPr>
          <p:nvPr/>
        </p:nvSpPr>
        <p:spPr>
          <a:xfrm>
            <a:off x="380604" y="0"/>
            <a:ext cx="7315200" cy="66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Complete Bokeh Setup In Your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1C4B36-D128-854E-97E6-8112C3E24426}"/>
              </a:ext>
            </a:extLst>
          </p:cNvPr>
          <p:cNvSpPr/>
          <p:nvPr/>
        </p:nvSpPr>
        <p:spPr>
          <a:xfrm>
            <a:off x="872364" y="545394"/>
            <a:ext cx="10939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b. Add these links to the head section of your html home page. They will come without the proper formatting and no version information- so you must add them based on the version you have installed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00570A-B8DB-F04F-A82E-3690D7EDED88}"/>
              </a:ext>
            </a:extLst>
          </p:cNvPr>
          <p:cNvSpPr/>
          <p:nvPr/>
        </p:nvSpPr>
        <p:spPr>
          <a:xfrm>
            <a:off x="1371603" y="1449514"/>
            <a:ext cx="7492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08080"/>
                </a:solidFill>
              </a:rPr>
              <a:t># CSS files</a:t>
            </a:r>
            <a:r>
              <a:rPr lang="en-US" dirty="0"/>
              <a:t> http:</a:t>
            </a:r>
            <a:r>
              <a:rPr lang="en-US" dirty="0">
                <a:solidFill>
                  <a:srgbClr val="666666"/>
                </a:solidFill>
              </a:rPr>
              <a:t>//</a:t>
            </a:r>
            <a:r>
              <a:rPr lang="en-US" dirty="0" err="1"/>
              <a:t>cdn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pydata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org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bokeh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release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bokeh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y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z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min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css</a:t>
            </a:r>
            <a:r>
              <a:rPr lang="en-US" dirty="0"/>
              <a:t> http:</a:t>
            </a:r>
            <a:r>
              <a:rPr lang="en-US" dirty="0">
                <a:solidFill>
                  <a:srgbClr val="666666"/>
                </a:solidFill>
              </a:rPr>
              <a:t>//</a:t>
            </a:r>
            <a:r>
              <a:rPr lang="en-US" dirty="0" err="1"/>
              <a:t>cdn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pydata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org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bokeh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release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bokeh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/>
              <a:t>widgets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y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z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/>
              <a:t>min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css</a:t>
            </a:r>
            <a:r>
              <a:rPr lang="en-US" dirty="0"/>
              <a:t> http:</a:t>
            </a:r>
            <a:r>
              <a:rPr lang="en-US" dirty="0">
                <a:solidFill>
                  <a:srgbClr val="666666"/>
                </a:solidFill>
              </a:rPr>
              <a:t>//</a:t>
            </a:r>
            <a:r>
              <a:rPr lang="en-US" dirty="0" err="1"/>
              <a:t>cdn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pydata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org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bokeh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release</a:t>
            </a:r>
            <a:r>
              <a:rPr lang="en-US" dirty="0">
                <a:solidFill>
                  <a:srgbClr val="666666"/>
                </a:solidFill>
              </a:rPr>
              <a:t>/</a:t>
            </a:r>
            <a:r>
              <a:rPr lang="en-US" dirty="0"/>
              <a:t>bokeh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/>
              <a:t>tables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y</a:t>
            </a:r>
            <a:r>
              <a:rPr lang="en-US" dirty="0" err="1">
                <a:solidFill>
                  <a:srgbClr val="666666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highlight>
                  <a:srgbClr val="FFFF00"/>
                </a:highlight>
              </a:rPr>
              <a:t>z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min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css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8DF95-B7E3-F541-8FB4-11842C27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9" y="3144741"/>
            <a:ext cx="11226800" cy="33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1F41B54D-A7C9-6541-BCF8-8AC7C3338FC6}"/>
              </a:ext>
            </a:extLst>
          </p:cNvPr>
          <p:cNvSpPr/>
          <p:nvPr/>
        </p:nvSpPr>
        <p:spPr>
          <a:xfrm rot="16200000">
            <a:off x="8646555" y="3358209"/>
            <a:ext cx="1365596" cy="4321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975283-027E-714D-82C1-5509D71ED616}"/>
              </a:ext>
            </a:extLst>
          </p:cNvPr>
          <p:cNvSpPr txBox="1"/>
          <p:nvPr/>
        </p:nvSpPr>
        <p:spPr>
          <a:xfrm>
            <a:off x="7957750" y="2302938"/>
            <a:ext cx="410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those “</a:t>
            </a:r>
            <a:r>
              <a:rPr lang="en-US" dirty="0" err="1"/>
              <a:t>x.y.z”’s</a:t>
            </a:r>
            <a:r>
              <a:rPr lang="en-US" dirty="0"/>
              <a:t> to your version - in my case </a:t>
            </a:r>
            <a:r>
              <a:rPr lang="en-US" b="1" dirty="0"/>
              <a:t>1.1.0</a:t>
            </a:r>
          </a:p>
        </p:txBody>
      </p:sp>
    </p:spTree>
    <p:extLst>
      <p:ext uri="{BB962C8B-B14F-4D97-AF65-F5344CB8AC3E}">
        <p14:creationId xmlns:p14="http://schemas.microsoft.com/office/powerpoint/2010/main" val="47503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E0306E0-4F61-A34A-8ED8-97FB2512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9" y="858859"/>
            <a:ext cx="7289800" cy="3263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E87D66-585C-004B-B682-A712A0BC0562}"/>
              </a:ext>
            </a:extLst>
          </p:cNvPr>
          <p:cNvSpPr txBox="1"/>
          <p:nvPr/>
        </p:nvSpPr>
        <p:spPr>
          <a:xfrm>
            <a:off x="2100650" y="67218"/>
            <a:ext cx="7809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Lets Render Our First Bokeh Graph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89EF0E-14AD-5B42-81F6-21966AB884B4}"/>
              </a:ext>
            </a:extLst>
          </p:cNvPr>
          <p:cNvSpPr/>
          <p:nvPr/>
        </p:nvSpPr>
        <p:spPr>
          <a:xfrm>
            <a:off x="7766223" y="3446788"/>
            <a:ext cx="42877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F2F2F"/>
                </a:solidFill>
                <a:latin typeface="Noto Sans"/>
              </a:rPr>
              <a:t>These two elements can be inserted or templated into your HTML text, and the &lt;script&gt;, when executed, will replace the div with the plot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B00FF-286F-B840-8D07-86AD3DABC819}"/>
              </a:ext>
            </a:extLst>
          </p:cNvPr>
          <p:cNvSpPr txBox="1"/>
          <p:nvPr/>
        </p:nvSpPr>
        <p:spPr>
          <a:xfrm>
            <a:off x="7755343" y="892243"/>
            <a:ext cx="42877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</a:t>
            </a:r>
            <a:r>
              <a:rPr lang="en-US" sz="1600" b="1" dirty="0">
                <a:solidFill>
                  <a:srgbClr val="0432FF"/>
                </a:solidFill>
              </a:rPr>
              <a:t>components()</a:t>
            </a:r>
            <a:r>
              <a:rPr lang="en-US" sz="1600" dirty="0"/>
              <a:t>method returns the individual elements  of  an inline graph for standalone Bokeh implementations (i.e. not served on a bokeh server). This  function returns a &lt;script&gt; (JavaScript that is!) that contains the data of our plot, along with a &lt;div &gt; tag that allows the plot to be loaded into our HTML page. We are free to use these objects in our Django Template. NOTE: Ensure you don’t have any CSS on the div that would hide it from view.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6847E-4E96-CA4F-9923-2F687C64A2E2}"/>
              </a:ext>
            </a:extLst>
          </p:cNvPr>
          <p:cNvSpPr txBox="1"/>
          <p:nvPr/>
        </p:nvSpPr>
        <p:spPr>
          <a:xfrm>
            <a:off x="502461" y="4468171"/>
            <a:ext cx="32236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This </a:t>
            </a:r>
            <a:r>
              <a:rPr lang="en-US" sz="1600" b="1" dirty="0">
                <a:solidFill>
                  <a:srgbClr val="0432FF"/>
                </a:solidFill>
              </a:rPr>
              <a:t>plot</a:t>
            </a:r>
            <a:r>
              <a:rPr lang="en-US" sz="1600" dirty="0"/>
              <a:t> variable is an instance of the figure object. Figure enables us  to create our plot. A plot is a model that allows us to add glyphs, guides and annotations. A glyph is a visual shape, whose attributes can be associated with data columns (e.g. arcs, bars, lines, oval,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58246-9395-E547-9343-ECD468BAE85D}"/>
              </a:ext>
            </a:extLst>
          </p:cNvPr>
          <p:cNvSpPr txBox="1"/>
          <p:nvPr/>
        </p:nvSpPr>
        <p:spPr>
          <a:xfrm>
            <a:off x="4109486" y="4486248"/>
            <a:ext cx="379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>
                <a:solidFill>
                  <a:srgbClr val="0432FF"/>
                </a:solidFill>
              </a:rPr>
              <a:t>circle </a:t>
            </a:r>
            <a:r>
              <a:rPr lang="en-US" sz="1600" dirty="0"/>
              <a:t>method is a glyph method used from drawing . It is a method of the Figure object</a:t>
            </a:r>
          </a:p>
        </p:txBody>
      </p:sp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A9373B3A-F552-B749-9D9A-8DF325C35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127" y="4507330"/>
            <a:ext cx="292493" cy="292493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5FC4EAED-998E-A240-B4EB-0F7EE320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753" y="2637951"/>
            <a:ext cx="292492" cy="29249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37B744F1-F38D-5E46-997D-E32D4C04C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6604" y="4507330"/>
            <a:ext cx="292493" cy="292493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24F8AA9-8F86-094B-90A9-4FB094B1C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96" y="2845390"/>
            <a:ext cx="292493" cy="292493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F78474E0-0343-AE47-B23A-0A4FF10F0A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70506" y="889464"/>
            <a:ext cx="292493" cy="292493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53866CB1-7777-EE40-849A-42C085F91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753" y="3282753"/>
            <a:ext cx="292493" cy="2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1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B456-2BE1-2646-BC8A-6B8835A6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What is Bokeh?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37808-6D97-6744-8C99-EADB2707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523" y="364524"/>
            <a:ext cx="4832953" cy="612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Bokeh </a:t>
            </a:r>
            <a:r>
              <a:rPr lang="en-US" dirty="0"/>
              <a:t>is an </a:t>
            </a:r>
            <a:r>
              <a:rPr lang="en-US" b="1" i="1" dirty="0">
                <a:solidFill>
                  <a:srgbClr val="0432FF"/>
                </a:solidFill>
              </a:rPr>
              <a:t>interactive </a:t>
            </a:r>
            <a:r>
              <a:rPr lang="en-US" dirty="0"/>
              <a:t>visualization library. It enables us to see a visual representation of a data set and interact with it</a:t>
            </a:r>
            <a:endParaRPr lang="en-US" sz="1700" dirty="0"/>
          </a:p>
          <a:p>
            <a:pPr marL="0" indent="0">
              <a:buNone/>
            </a:pPr>
            <a:r>
              <a:rPr lang="en-US" sz="1700" b="1" u="sng" dirty="0"/>
              <a:t>How do you pronounce it?</a:t>
            </a:r>
          </a:p>
          <a:p>
            <a:pPr marL="0" indent="0">
              <a:buNone/>
            </a:pPr>
            <a:r>
              <a:rPr lang="en-US" dirty="0"/>
              <a:t>Bokeh comes from the Japanese word boke (</a:t>
            </a:r>
            <a:r>
              <a:rPr lang="ja-JP" altLang="en-US"/>
              <a:t>ボケ</a:t>
            </a:r>
            <a:r>
              <a:rPr lang="en-US" altLang="ja-JP" dirty="0"/>
              <a:t>), </a:t>
            </a:r>
            <a:r>
              <a:rPr lang="en-US" dirty="0"/>
              <a:t>which means "blur" or "haze", or boke-</a:t>
            </a:r>
            <a:r>
              <a:rPr lang="en-US" dirty="0" err="1"/>
              <a:t>aji</a:t>
            </a:r>
            <a:r>
              <a:rPr lang="en-US" dirty="0"/>
              <a:t>, the "blur quality." Bokeh is pronounced BOH-</a:t>
            </a:r>
            <a:r>
              <a:rPr lang="en-US" dirty="0" err="1"/>
              <a:t>Kə</a:t>
            </a:r>
            <a:r>
              <a:rPr lang="en-US" dirty="0"/>
              <a:t> or BOH-kay.</a:t>
            </a:r>
            <a:endParaRPr lang="en-US" sz="1700" b="1" u="sng" dirty="0"/>
          </a:p>
          <a:p>
            <a:pPr marL="0" indent="0">
              <a:buNone/>
            </a:pPr>
            <a:r>
              <a:rPr lang="en-US" sz="1700" dirty="0"/>
              <a:t>Pronounced MANY different ways, but Ryu Nagase says the official way to pronounce it is:</a:t>
            </a:r>
          </a:p>
          <a:p>
            <a:pPr marL="0" indent="0">
              <a:buNone/>
            </a:pPr>
            <a:r>
              <a:rPr lang="en-US" sz="1700" b="1" i="1" dirty="0"/>
              <a:t>BO</a:t>
            </a:r>
            <a:r>
              <a:rPr lang="en-US" sz="1700" dirty="0"/>
              <a:t>- </a:t>
            </a:r>
            <a:r>
              <a:rPr lang="en-US" sz="1700" dirty="0" err="1"/>
              <a:t>keh</a:t>
            </a:r>
            <a:r>
              <a:rPr lang="en-US" sz="1700" dirty="0"/>
              <a:t> (with emphasis on the first syllable and the second syllable is short, almost like you are only pronouncing the k alone). But  I fear you will hear it pronounced in various different ways, depending upon the company you keep.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Website: </a:t>
            </a:r>
            <a:r>
              <a:rPr lang="en-US" sz="1800" dirty="0">
                <a:hlinkClick r:id="rId2"/>
              </a:rPr>
              <a:t>https://bokeh.pydata.org/en/latest/</a:t>
            </a:r>
            <a:endParaRPr lang="en-US" sz="1700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22F048F1-CCDC-4A30-B746-5DB4818DE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4852" y="1685461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5B54F-E4BD-8743-9EA5-3A7F28FB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6" y="216706"/>
            <a:ext cx="5210493" cy="5659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44F6E-0053-834D-B22F-5582EF59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50" y="1510965"/>
            <a:ext cx="5883904" cy="387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E936E-663F-2E41-BFEA-8E4584E7B32C}"/>
              </a:ext>
            </a:extLst>
          </p:cNvPr>
          <p:cNvSpPr txBox="1"/>
          <p:nvPr/>
        </p:nvSpPr>
        <p:spPr>
          <a:xfrm>
            <a:off x="6979398" y="23143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coordinates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2C3E9-E60D-624A-941C-E29F87B9B636}"/>
              </a:ext>
            </a:extLst>
          </p:cNvPr>
          <p:cNvSpPr txBox="1"/>
          <p:nvPr/>
        </p:nvSpPr>
        <p:spPr>
          <a:xfrm>
            <a:off x="8456030" y="22830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 coordinate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96B0220-8ADB-4945-A683-9A647D35A938}"/>
              </a:ext>
            </a:extLst>
          </p:cNvPr>
          <p:cNvSpPr/>
          <p:nvPr/>
        </p:nvSpPr>
        <p:spPr>
          <a:xfrm rot="5400000">
            <a:off x="7665198" y="1492262"/>
            <a:ext cx="457200" cy="11244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DA3120F-8689-E140-8069-981B3B2ECECB}"/>
              </a:ext>
            </a:extLst>
          </p:cNvPr>
          <p:cNvSpPr/>
          <p:nvPr/>
        </p:nvSpPr>
        <p:spPr>
          <a:xfrm rot="5400000">
            <a:off x="9034708" y="1508387"/>
            <a:ext cx="457200" cy="11244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623110-4E0A-A44D-8C07-95FE7663A644}"/>
              </a:ext>
            </a:extLst>
          </p:cNvPr>
          <p:cNvSpPr/>
          <p:nvPr/>
        </p:nvSpPr>
        <p:spPr>
          <a:xfrm>
            <a:off x="913889" y="5048411"/>
            <a:ext cx="412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5DC29E-3BFE-1B47-AA9B-A905B3547361}"/>
              </a:ext>
            </a:extLst>
          </p:cNvPr>
          <p:cNvSpPr/>
          <p:nvPr/>
        </p:nvSpPr>
        <p:spPr>
          <a:xfrm>
            <a:off x="966163" y="2659102"/>
            <a:ext cx="4219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DD8EB-14EB-F84D-91F1-81E83269EB00}"/>
              </a:ext>
            </a:extLst>
          </p:cNvPr>
          <p:cNvSpPr/>
          <p:nvPr/>
        </p:nvSpPr>
        <p:spPr>
          <a:xfrm>
            <a:off x="1949656" y="5048411"/>
            <a:ext cx="6495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C9AC91-E71F-D841-97B3-A53300C7335E}"/>
              </a:ext>
            </a:extLst>
          </p:cNvPr>
          <p:cNvSpPr/>
          <p:nvPr/>
        </p:nvSpPr>
        <p:spPr>
          <a:xfrm>
            <a:off x="2063470" y="2659102"/>
            <a:ext cx="4219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60176E-4AA5-CF4F-BE29-2F7DD2E1E73A}"/>
              </a:ext>
            </a:extLst>
          </p:cNvPr>
          <p:cNvSpPr/>
          <p:nvPr/>
        </p:nvSpPr>
        <p:spPr>
          <a:xfrm>
            <a:off x="4118810" y="2659102"/>
            <a:ext cx="4219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97E973-33FA-8246-8693-6FB90B75EE9C}"/>
              </a:ext>
            </a:extLst>
          </p:cNvPr>
          <p:cNvSpPr/>
          <p:nvPr/>
        </p:nvSpPr>
        <p:spPr>
          <a:xfrm>
            <a:off x="5045618" y="2659102"/>
            <a:ext cx="4219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8055E-CFD6-8945-BB7F-80CF72357C10}"/>
              </a:ext>
            </a:extLst>
          </p:cNvPr>
          <p:cNvSpPr/>
          <p:nvPr/>
        </p:nvSpPr>
        <p:spPr>
          <a:xfrm>
            <a:off x="4013524" y="5048411"/>
            <a:ext cx="6324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27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AC8243-8CF7-C44F-8B2D-631B3690CE8F}"/>
              </a:ext>
            </a:extLst>
          </p:cNvPr>
          <p:cNvSpPr/>
          <p:nvPr/>
        </p:nvSpPr>
        <p:spPr>
          <a:xfrm>
            <a:off x="4925681" y="5048411"/>
            <a:ext cx="6351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35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38D3D2-3221-E145-BF30-CE036ED812C0}"/>
              </a:ext>
            </a:extLst>
          </p:cNvPr>
          <p:cNvSpPr/>
          <p:nvPr/>
        </p:nvSpPr>
        <p:spPr>
          <a:xfrm>
            <a:off x="6031167" y="5648855"/>
            <a:ext cx="13612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00B050"/>
                </a:solidFill>
              </a:rPr>
              <a:t>X axis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A565D-A1DD-3946-9E10-EC75488DAA82}"/>
              </a:ext>
            </a:extLst>
          </p:cNvPr>
          <p:cNvSpPr/>
          <p:nvPr/>
        </p:nvSpPr>
        <p:spPr>
          <a:xfrm>
            <a:off x="285528" y="5994963"/>
            <a:ext cx="13612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7030A0"/>
                </a:solidFill>
              </a:rPr>
              <a:t>Y axis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7F4768-1784-8B4A-A614-1F3E2639E799}"/>
              </a:ext>
            </a:extLst>
          </p:cNvPr>
          <p:cNvCxnSpPr>
            <a:cxnSpLocks/>
          </p:cNvCxnSpPr>
          <p:nvPr/>
        </p:nvCxnSpPr>
        <p:spPr>
          <a:xfrm flipH="1">
            <a:off x="702707" y="5994963"/>
            <a:ext cx="530193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AE8660-8AD5-264A-9579-429F89D15E19}"/>
              </a:ext>
            </a:extLst>
          </p:cNvPr>
          <p:cNvCxnSpPr>
            <a:cxnSpLocks/>
          </p:cNvCxnSpPr>
          <p:nvPr/>
        </p:nvCxnSpPr>
        <p:spPr>
          <a:xfrm flipV="1">
            <a:off x="570977" y="785849"/>
            <a:ext cx="10329" cy="5186172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BFCB95D-A95D-FA46-8855-629B2C2A8EB7}"/>
              </a:ext>
            </a:extLst>
          </p:cNvPr>
          <p:cNvSpPr txBox="1"/>
          <p:nvPr/>
        </p:nvSpPr>
        <p:spPr>
          <a:xfrm>
            <a:off x="6482654" y="93139"/>
            <a:ext cx="4441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How it works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53D159-AB16-7C47-8A77-62649DB93B47}"/>
              </a:ext>
            </a:extLst>
          </p:cNvPr>
          <p:cNvSpPr txBox="1"/>
          <p:nvPr/>
        </p:nvSpPr>
        <p:spPr>
          <a:xfrm>
            <a:off x="6482654" y="3200400"/>
            <a:ext cx="530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what happens to create the data on this graph is:</a:t>
            </a:r>
          </a:p>
          <a:p>
            <a:pPr marL="285750" indent="-285750">
              <a:buFont typeface="Zapf Dingbats"/>
              <a:buChar char="➜"/>
            </a:pPr>
            <a:r>
              <a:rPr lang="en-US" dirty="0"/>
              <a:t>we combine index 0 of the x list with index 0 of the y list . </a:t>
            </a:r>
          </a:p>
          <a:p>
            <a:pPr marL="285750" indent="-285750">
              <a:buFont typeface="Zapf Dingbats"/>
              <a:buChar char="➜"/>
            </a:pPr>
            <a:r>
              <a:rPr lang="en-US" dirty="0"/>
              <a:t>Then we do the same for the remainder of the indexes across each of the two lists</a:t>
            </a:r>
          </a:p>
        </p:txBody>
      </p:sp>
    </p:spTree>
    <p:extLst>
      <p:ext uri="{BB962C8B-B14F-4D97-AF65-F5344CB8AC3E}">
        <p14:creationId xmlns:p14="http://schemas.microsoft.com/office/powerpoint/2010/main" val="229697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69DC78-D9FF-AA45-8A1C-A6CF35760225}"/>
              </a:ext>
            </a:extLst>
          </p:cNvPr>
          <p:cNvSpPr txBox="1"/>
          <p:nvPr/>
        </p:nvSpPr>
        <p:spPr>
          <a:xfrm>
            <a:off x="1705232" y="160637"/>
            <a:ext cx="789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Here Is The graph we will create on our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2E66E-025F-2E4A-8F93-E19AE352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71" y="812294"/>
            <a:ext cx="5515404" cy="5885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77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EF97-3E86-0240-A37F-3CE767030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dirty="0"/>
              <a:t>Ok Lets Jump Into Bokeh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5F904-08EF-3646-BD08-6CBEA5248C56}"/>
              </a:ext>
            </a:extLst>
          </p:cNvPr>
          <p:cNvSpPr txBox="1"/>
          <p:nvPr/>
        </p:nvSpPr>
        <p:spPr>
          <a:xfrm>
            <a:off x="3282614" y="131827"/>
            <a:ext cx="290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 Our Bokeh Home Page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E5228-978F-2444-8508-707EB8364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9" y="740035"/>
            <a:ext cx="6980945" cy="5986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E0A324-4E72-4144-96A3-3A849F43A0B0}"/>
              </a:ext>
            </a:extLst>
          </p:cNvPr>
          <p:cNvSpPr txBox="1"/>
          <p:nvPr/>
        </p:nvSpPr>
        <p:spPr>
          <a:xfrm>
            <a:off x="8204887" y="501159"/>
            <a:ext cx="417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High Level Explanation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658272-52FC-6646-87E5-592E18274932}"/>
              </a:ext>
            </a:extLst>
          </p:cNvPr>
          <p:cNvSpPr/>
          <p:nvPr/>
        </p:nvSpPr>
        <p:spPr>
          <a:xfrm>
            <a:off x="3282614" y="870491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674B97-9C5A-8041-B7A9-026B07BD0ABB}"/>
              </a:ext>
            </a:extLst>
          </p:cNvPr>
          <p:cNvSpPr/>
          <p:nvPr/>
        </p:nvSpPr>
        <p:spPr>
          <a:xfrm>
            <a:off x="8246708" y="1123950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B9136-10ED-314F-BD86-F957680338DA}"/>
              </a:ext>
            </a:extLst>
          </p:cNvPr>
          <p:cNvSpPr txBox="1"/>
          <p:nvPr/>
        </p:nvSpPr>
        <p:spPr>
          <a:xfrm>
            <a:off x="8548283" y="978426"/>
            <a:ext cx="3223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 usual with a Django view, we have an import section. In this import section we have methods we are using in our view for both Django and Bokeh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3B4C28A-A33D-6949-8D95-4FBFA881ECF7}"/>
              </a:ext>
            </a:extLst>
          </p:cNvPr>
          <p:cNvSpPr/>
          <p:nvPr/>
        </p:nvSpPr>
        <p:spPr>
          <a:xfrm>
            <a:off x="2902558" y="1809423"/>
            <a:ext cx="231456" cy="2158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8EA25C-5F40-204E-9764-48BD3B4D193B}"/>
              </a:ext>
            </a:extLst>
          </p:cNvPr>
          <p:cNvSpPr/>
          <p:nvPr/>
        </p:nvSpPr>
        <p:spPr>
          <a:xfrm>
            <a:off x="8246708" y="2025294"/>
            <a:ext cx="231456" cy="2158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C9749-F436-DE40-94AA-FBAF233EEC8A}"/>
              </a:ext>
            </a:extLst>
          </p:cNvPr>
          <p:cNvSpPr txBox="1"/>
          <p:nvPr/>
        </p:nvSpPr>
        <p:spPr>
          <a:xfrm>
            <a:off x="8547740" y="2024261"/>
            <a:ext cx="3223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two python lists represent the x and y data we will plot on our graph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8E0D5E-A50F-5B48-9098-6B0CE8D501A7}"/>
              </a:ext>
            </a:extLst>
          </p:cNvPr>
          <p:cNvSpPr/>
          <p:nvPr/>
        </p:nvSpPr>
        <p:spPr>
          <a:xfrm>
            <a:off x="3662634" y="2430305"/>
            <a:ext cx="231456" cy="2158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51B484-F1CC-7C41-B04F-447DECE3A6F0}"/>
              </a:ext>
            </a:extLst>
          </p:cNvPr>
          <p:cNvSpPr/>
          <p:nvPr/>
        </p:nvSpPr>
        <p:spPr>
          <a:xfrm>
            <a:off x="8246708" y="2818702"/>
            <a:ext cx="231456" cy="21587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AA7AD6-96E2-C64F-B769-B1D8D5350521}"/>
              </a:ext>
            </a:extLst>
          </p:cNvPr>
          <p:cNvSpPr txBox="1"/>
          <p:nvPr/>
        </p:nvSpPr>
        <p:spPr>
          <a:xfrm>
            <a:off x="8547740" y="2777142"/>
            <a:ext cx="3223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 we have the Bokeh figure object. Figure enables us create our plot. A plot is a model that allows us to add glyphs, guides and annotations. A glyph is a visual shape, whose attributes can be associated with data columns (e.g. arcs, bars, lines, oval, etc.)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94F1B5-940F-F74A-8A9C-3BAE94F3890F}"/>
              </a:ext>
            </a:extLst>
          </p:cNvPr>
          <p:cNvSpPr/>
          <p:nvPr/>
        </p:nvSpPr>
        <p:spPr>
          <a:xfrm>
            <a:off x="1043918" y="4205935"/>
            <a:ext cx="231456" cy="2158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E3A048-F043-7341-B794-3D767D80AE02}"/>
              </a:ext>
            </a:extLst>
          </p:cNvPr>
          <p:cNvSpPr txBox="1"/>
          <p:nvPr/>
        </p:nvSpPr>
        <p:spPr>
          <a:xfrm>
            <a:off x="8547739" y="4617695"/>
            <a:ext cx="3223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entire section is dedicated to formatting our graph.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5344B36-5082-8746-99F5-63F42A00CC76}"/>
              </a:ext>
            </a:extLst>
          </p:cNvPr>
          <p:cNvSpPr/>
          <p:nvPr/>
        </p:nvSpPr>
        <p:spPr>
          <a:xfrm>
            <a:off x="8246708" y="4616836"/>
            <a:ext cx="231456" cy="2158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24217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9648-D6BD-7049-BB46-AA19DD0B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Bokeh.plotting basic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64CD-F7D0-B64F-930E-40D413AE0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47135"/>
            <a:ext cx="7315200" cy="6104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basic steps to creating plots with the bokeh.plotting interface are:</a:t>
            </a:r>
          </a:p>
          <a:p>
            <a:pPr>
              <a:buFont typeface="Zapf Dingbats"/>
              <a:buChar char="➱"/>
            </a:pPr>
            <a:r>
              <a:rPr lang="en-US" dirty="0"/>
              <a:t>Prepare some data. Some of the options are: </a:t>
            </a:r>
            <a:r>
              <a:rPr lang="en-US" b="1" dirty="0">
                <a:solidFill>
                  <a:srgbClr val="0432FF"/>
                </a:solidFill>
              </a:rPr>
              <a:t>1.  </a:t>
            </a:r>
            <a:r>
              <a:rPr lang="en-US" dirty="0"/>
              <a:t>python lists, </a:t>
            </a:r>
            <a:r>
              <a:rPr lang="en-US" b="1" dirty="0">
                <a:solidFill>
                  <a:srgbClr val="0432FF"/>
                </a:solidFill>
              </a:rPr>
              <a:t>2. </a:t>
            </a:r>
            <a:r>
              <a:rPr lang="en-US" dirty="0"/>
              <a:t>NumPy arrays or Pandas series or  </a:t>
            </a:r>
            <a:r>
              <a:rPr lang="en-US" b="1" dirty="0">
                <a:solidFill>
                  <a:srgbClr val="0432FF"/>
                </a:solidFill>
              </a:rPr>
              <a:t>3. </a:t>
            </a:r>
            <a:r>
              <a:rPr lang="en-US" dirty="0"/>
              <a:t>a query against a Django model (database table)</a:t>
            </a:r>
          </a:p>
          <a:p>
            <a:pPr>
              <a:buFont typeface="Zapf Dingbats"/>
              <a:buChar char="➱"/>
            </a:pPr>
            <a:r>
              <a:rPr lang="en-US" dirty="0"/>
              <a:t>Tell Bokeh where to generate output. Some options are : </a:t>
            </a:r>
            <a:r>
              <a:rPr lang="en-US" b="1" dirty="0">
                <a:solidFill>
                  <a:srgbClr val="0432FF"/>
                </a:solidFill>
              </a:rPr>
              <a:t>1.</a:t>
            </a:r>
            <a:r>
              <a:rPr lang="en-US" dirty="0"/>
              <a:t> an output_file(), </a:t>
            </a:r>
            <a:r>
              <a:rPr lang="en-US" b="1" dirty="0">
                <a:solidFill>
                  <a:srgbClr val="0432FF"/>
                </a:solidFill>
              </a:rPr>
              <a:t>2. </a:t>
            </a:r>
            <a:r>
              <a:rPr lang="en-US" dirty="0"/>
              <a:t>an output_notebook() for use in Jupyter notebooks</a:t>
            </a:r>
          </a:p>
          <a:p>
            <a:pPr>
              <a:buFont typeface="Zapf Dingbats"/>
              <a:buChar char="➱"/>
            </a:pPr>
            <a:r>
              <a:rPr lang="en-US" dirty="0"/>
              <a:t>Call  the figure() method. This creates a plot with typical default options and easy customization of title, tools, and axes labels.</a:t>
            </a:r>
          </a:p>
          <a:p>
            <a:pPr>
              <a:buFont typeface="Zapf Dingbats"/>
              <a:buChar char="➱"/>
            </a:pPr>
            <a:r>
              <a:rPr lang="en-US" dirty="0"/>
              <a:t>Add renderers/glyphs like  line()  or circle() for our data, specifying visual customizations/formatting like colors, legends and widths.</a:t>
            </a:r>
          </a:p>
          <a:p>
            <a:pPr>
              <a:buFont typeface="Zapf Dingbats"/>
              <a:buChar char="➱"/>
            </a:pPr>
            <a:r>
              <a:rPr lang="en-US" dirty="0"/>
              <a:t>You can also have Bokeh </a:t>
            </a:r>
            <a:r>
              <a:rPr lang="en-US" b="1" dirty="0">
                <a:solidFill>
                  <a:srgbClr val="0432FF"/>
                </a:solidFill>
              </a:rPr>
              <a:t>1.</a:t>
            </a:r>
            <a:r>
              <a:rPr lang="en-US" dirty="0"/>
              <a:t>show() or </a:t>
            </a:r>
            <a:r>
              <a:rPr lang="en-US" b="1" dirty="0">
                <a:solidFill>
                  <a:srgbClr val="0432FF"/>
                </a:solidFill>
              </a:rPr>
              <a:t>2</a:t>
            </a:r>
            <a:r>
              <a:rPr lang="en-US" dirty="0"/>
              <a:t>. save() the results. These functions save the plot to an HTML file and optionally display it in a browser or as we have been doing for Django, </a:t>
            </a:r>
            <a:r>
              <a:rPr lang="en-US" b="1" dirty="0">
                <a:solidFill>
                  <a:srgbClr val="0432FF"/>
                </a:solidFill>
              </a:rPr>
              <a:t>3. </a:t>
            </a:r>
            <a:r>
              <a:rPr lang="en-US" dirty="0"/>
              <a:t>the components() method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BA648-4E8F-1742-8FCE-1D7BA609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523220"/>
            <a:ext cx="9115511" cy="6182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5634B8-922F-ED40-A1F5-0D9DC231AE0D}"/>
              </a:ext>
            </a:extLst>
          </p:cNvPr>
          <p:cNvSpPr txBox="1"/>
          <p:nvPr/>
        </p:nvSpPr>
        <p:spPr>
          <a:xfrm>
            <a:off x="9968127" y="215900"/>
            <a:ext cx="2051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for the first time we have a total of 4 data series, instead of only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5F873-CD52-664C-AA79-B931C9F4577C}"/>
              </a:ext>
            </a:extLst>
          </p:cNvPr>
          <p:cNvSpPr txBox="1"/>
          <p:nvPr/>
        </p:nvSpPr>
        <p:spPr>
          <a:xfrm>
            <a:off x="9968127" y="4100040"/>
            <a:ext cx="205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we have a host of renderers used in combination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46F75-5B4E-884D-8F48-6D6D3A64180D}"/>
              </a:ext>
            </a:extLst>
          </p:cNvPr>
          <p:cNvSpPr/>
          <p:nvPr/>
        </p:nvSpPr>
        <p:spPr>
          <a:xfrm>
            <a:off x="2343664" y="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/>
              <a:t>Combo Graph Example</a:t>
            </a:r>
          </a:p>
        </p:txBody>
      </p:sp>
    </p:spTree>
    <p:extLst>
      <p:ext uri="{BB962C8B-B14F-4D97-AF65-F5344CB8AC3E}">
        <p14:creationId xmlns:p14="http://schemas.microsoft.com/office/powerpoint/2010/main" val="136601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8E284-0EAA-FA40-8758-68AE73EF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3" y="370703"/>
            <a:ext cx="5252965" cy="5671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599074-4C0F-0B41-8389-9C7C8F63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49" y="3700570"/>
            <a:ext cx="6175138" cy="1259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9583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CBE5C-8CDD-A04D-B888-899542E2B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1" y="812917"/>
            <a:ext cx="9120023" cy="553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280ABA-4A5C-BB41-ACE4-A301E1764B52}"/>
              </a:ext>
            </a:extLst>
          </p:cNvPr>
          <p:cNvSpPr/>
          <p:nvPr/>
        </p:nvSpPr>
        <p:spPr>
          <a:xfrm>
            <a:off x="2380735" y="17848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/>
              <a:t>Bar Graph Example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30E308-C692-3C4D-ACB7-85A3FFB99BCC}"/>
              </a:ext>
            </a:extLst>
          </p:cNvPr>
          <p:cNvSpPr/>
          <p:nvPr/>
        </p:nvSpPr>
        <p:spPr>
          <a:xfrm>
            <a:off x="214816" y="2792113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1D33A7-E163-C14F-810F-0967E25E08D2}"/>
              </a:ext>
            </a:extLst>
          </p:cNvPr>
          <p:cNvSpPr/>
          <p:nvPr/>
        </p:nvSpPr>
        <p:spPr>
          <a:xfrm>
            <a:off x="9254128" y="677451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6E15C-2672-D04F-A2FD-2A08498E73E7}"/>
              </a:ext>
            </a:extLst>
          </p:cNvPr>
          <p:cNvSpPr txBox="1"/>
          <p:nvPr/>
        </p:nvSpPr>
        <p:spPr>
          <a:xfrm>
            <a:off x="9496858" y="751344"/>
            <a:ext cx="26322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32FF"/>
                </a:solidFill>
              </a:rPr>
              <a:t>ColumnDataSource()</a:t>
            </a:r>
          </a:p>
          <a:p>
            <a:r>
              <a:rPr lang="en-US" sz="1600" dirty="0"/>
              <a:t>Method  is used here  to change the color of each bar. </a:t>
            </a:r>
          </a:p>
          <a:p>
            <a:endParaRPr lang="en-US" sz="1600" dirty="0"/>
          </a:p>
          <a:p>
            <a:pPr marL="285750" indent="-285750">
              <a:buFont typeface="Zapf Dingbats"/>
              <a:buChar char="➜"/>
            </a:pPr>
            <a:r>
              <a:rPr lang="en-US" sz="1600" dirty="0"/>
              <a:t>This maps names of columns to sequences </a:t>
            </a:r>
          </a:p>
          <a:p>
            <a:endParaRPr lang="en-US" sz="1600" dirty="0"/>
          </a:p>
          <a:p>
            <a:pPr marL="285750" indent="-285750">
              <a:buFont typeface="Zapf Dingbats"/>
              <a:buChar char="➜"/>
            </a:pPr>
            <a:r>
              <a:rPr lang="en-US" sz="1600" dirty="0"/>
              <a:t>Then we set the Color attribute to Spectral6, which is from the bokeh.palettes module.</a:t>
            </a:r>
          </a:p>
          <a:p>
            <a:endParaRPr lang="en-US" sz="1600" dirty="0"/>
          </a:p>
          <a:p>
            <a:pPr marL="285750" indent="-285750">
              <a:buFont typeface="Zapf Dingbats"/>
              <a:buChar char="➜"/>
            </a:pPr>
            <a:r>
              <a:rPr lang="en-US" sz="1600" dirty="0"/>
              <a:t>Spectral6 gives a six element list of RGB(A) hex strings from the Brewer “Spectral” colormap.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026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244DC-E7F3-B543-8BE4-AF462F17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23" y="464757"/>
            <a:ext cx="7233950" cy="5948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305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48C00-278E-EC42-B110-C84E32A050AF}"/>
              </a:ext>
            </a:extLst>
          </p:cNvPr>
          <p:cNvSpPr/>
          <p:nvPr/>
        </p:nvSpPr>
        <p:spPr>
          <a:xfrm>
            <a:off x="2244810" y="178486"/>
            <a:ext cx="8122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Lets Create A Graph From Data in A Django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2BFD-27F9-B343-A22B-17E6D4C13D34}"/>
              </a:ext>
            </a:extLst>
          </p:cNvPr>
          <p:cNvSpPr txBox="1"/>
          <p:nvPr/>
        </p:nvSpPr>
        <p:spPr>
          <a:xfrm>
            <a:off x="288321" y="889685"/>
            <a:ext cx="1152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Objective:  </a:t>
            </a:r>
            <a:r>
              <a:rPr lang="en-US" dirty="0"/>
              <a:t>Create a DB table in Django that contains different product types and plot their totals on a Vertical Bar Graph using Bokeh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2A78C-8522-0142-AC80-7268E61E6B39}"/>
              </a:ext>
            </a:extLst>
          </p:cNvPr>
          <p:cNvSpPr txBox="1"/>
          <p:nvPr/>
        </p:nvSpPr>
        <p:spPr>
          <a:xfrm>
            <a:off x="333631" y="1723995"/>
            <a:ext cx="1152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Create our DB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22EDE-D911-A443-8018-DDF02755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2281306"/>
            <a:ext cx="7137400" cy="3746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0D01-6AAC-8547-838B-362C31ED50DC}"/>
              </a:ext>
            </a:extLst>
          </p:cNvPr>
          <p:cNvSpPr txBox="1"/>
          <p:nvPr/>
        </p:nvSpPr>
        <p:spPr>
          <a:xfrm>
            <a:off x="7846541" y="3429000"/>
            <a:ext cx="4102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of course you would </a:t>
            </a:r>
          </a:p>
          <a:p>
            <a:r>
              <a:rPr lang="en-US" b="1" i="1" dirty="0">
                <a:solidFill>
                  <a:srgbClr val="0432FF"/>
                </a:solidFill>
              </a:rPr>
              <a:t>makemigrations</a:t>
            </a:r>
            <a:r>
              <a:rPr lang="en-US" dirty="0"/>
              <a:t>  and </a:t>
            </a:r>
          </a:p>
          <a:p>
            <a:r>
              <a:rPr lang="en-US" b="1" i="1" dirty="0">
                <a:solidFill>
                  <a:srgbClr val="0432FF"/>
                </a:solidFill>
              </a:rPr>
              <a:t>migrate</a:t>
            </a:r>
            <a:r>
              <a:rPr lang="en-US" dirty="0"/>
              <a:t> to propagate your model changed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E6EB19-BE84-F043-AACB-00AD3C8859FD}"/>
                  </a:ext>
                </a:extLst>
              </p14:cNvPr>
              <p14:cNvContentPartPr/>
              <p14:nvPr/>
            </p14:nvContentPartPr>
            <p14:xfrm>
              <a:off x="1004893" y="92586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E6EB19-BE84-F043-AACB-00AD3C8859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253" y="9168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7B3940-0498-8E4F-AE66-93F8E35E9712}"/>
                  </a:ext>
                </a:extLst>
              </p14:cNvPr>
              <p14:cNvContentPartPr/>
              <p14:nvPr/>
            </p14:nvContentPartPr>
            <p14:xfrm>
              <a:off x="1142773" y="1013343"/>
              <a:ext cx="8280" cy="6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7B3940-0498-8E4F-AE66-93F8E35E9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773" y="1004343"/>
                <a:ext cx="259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93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48C00-278E-EC42-B110-C84E32A050AF}"/>
              </a:ext>
            </a:extLst>
          </p:cNvPr>
          <p:cNvSpPr/>
          <p:nvPr/>
        </p:nvSpPr>
        <p:spPr>
          <a:xfrm>
            <a:off x="2380734" y="178486"/>
            <a:ext cx="6985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Lets Create A Graph From Data in Our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22BFD-27F9-B343-A22B-17E6D4C13D34}"/>
              </a:ext>
            </a:extLst>
          </p:cNvPr>
          <p:cNvSpPr txBox="1"/>
          <p:nvPr/>
        </p:nvSpPr>
        <p:spPr>
          <a:xfrm>
            <a:off x="288321" y="889685"/>
            <a:ext cx="1152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Objective:  </a:t>
            </a:r>
            <a:r>
              <a:rPr lang="en-US" dirty="0"/>
              <a:t>Create a DB table in Django that contains different product types and plot their totals on a Vertical Bar Graph using Bokeh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2A78C-8522-0142-AC80-7268E61E6B39}"/>
              </a:ext>
            </a:extLst>
          </p:cNvPr>
          <p:cNvSpPr txBox="1"/>
          <p:nvPr/>
        </p:nvSpPr>
        <p:spPr>
          <a:xfrm>
            <a:off x="333631" y="1723995"/>
            <a:ext cx="1152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Add Data To Our 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A62FB-FA0A-424A-A955-FECAEBE86FCF}"/>
              </a:ext>
            </a:extLst>
          </p:cNvPr>
          <p:cNvSpPr txBox="1"/>
          <p:nvPr/>
        </p:nvSpPr>
        <p:spPr>
          <a:xfrm>
            <a:off x="378941" y="3140084"/>
            <a:ext cx="330338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[&lt;Products: Shoes: - WHITE: - 40:&gt;,</a:t>
            </a:r>
          </a:p>
          <a:p>
            <a:r>
              <a:rPr lang="en-US" sz="1400" dirty="0"/>
              <a:t> &lt;Products: Shoes: - BLUE: - 30:&gt;,</a:t>
            </a:r>
          </a:p>
          <a:p>
            <a:r>
              <a:rPr lang="en-US" sz="1400" dirty="0"/>
              <a:t> &lt;Products: Shoes: - BLACK: - 40:&gt;,</a:t>
            </a:r>
          </a:p>
          <a:p>
            <a:r>
              <a:rPr lang="en-US" sz="1400" dirty="0"/>
              <a:t> &lt;Products: Shoes: - GREEN: - 40:&gt;, </a:t>
            </a:r>
          </a:p>
          <a:p>
            <a:r>
              <a:rPr lang="en-US" sz="1400" dirty="0"/>
              <a:t>&lt;Products: Shoes: - BLACK: - 16:&gt;, </a:t>
            </a:r>
          </a:p>
          <a:p>
            <a:r>
              <a:rPr lang="en-US" sz="1400" dirty="0"/>
              <a:t>&lt;Products: Shoes: - BLUE: - 27:&gt;, </a:t>
            </a:r>
          </a:p>
          <a:p>
            <a:r>
              <a:rPr lang="en-US" sz="1400" dirty="0"/>
              <a:t>&lt;Products: Shoes: - BLACK: - 62:&gt;, </a:t>
            </a:r>
          </a:p>
          <a:p>
            <a:r>
              <a:rPr lang="en-US" sz="1400" dirty="0"/>
              <a:t>&lt;Products: Shoes: - GREEN: - 24:&gt;, </a:t>
            </a:r>
          </a:p>
          <a:p>
            <a:r>
              <a:rPr lang="en-US" sz="1400" dirty="0"/>
              <a:t>&lt;Products: Shoes: - WHITE: - 81:&gt;, </a:t>
            </a:r>
          </a:p>
          <a:p>
            <a:r>
              <a:rPr lang="en-US" sz="1400" dirty="0"/>
              <a:t>&lt;Products: Shirts: - WHITE: - 4:&gt;, </a:t>
            </a:r>
          </a:p>
          <a:p>
            <a:r>
              <a:rPr lang="en-US" sz="1400" dirty="0"/>
              <a:t>&lt;Products: Shirts: - BLUE: - 12:&gt;, </a:t>
            </a:r>
          </a:p>
          <a:p>
            <a:r>
              <a:rPr lang="en-US" sz="1400" dirty="0"/>
              <a:t>&lt;Products: Shirts: - BLACK: - 18:&gt;,</a:t>
            </a:r>
          </a:p>
          <a:p>
            <a:r>
              <a:rPr lang="en-US" sz="1400" dirty="0"/>
              <a:t> &lt;Products: Shirts: - GREEN: - 5:&gt;, </a:t>
            </a:r>
          </a:p>
          <a:p>
            <a:r>
              <a:rPr lang="en-US" sz="1400" dirty="0"/>
              <a:t>&lt;Products: Belts: - BLACK: - 4:&gt;, </a:t>
            </a:r>
          </a:p>
          <a:p>
            <a:r>
              <a:rPr lang="en-US" sz="1400" dirty="0"/>
              <a:t>&lt;Products: Belts: - BLUE: - 5:&gt;, </a:t>
            </a:r>
          </a:p>
          <a:p>
            <a:r>
              <a:rPr lang="en-US" sz="1400" dirty="0"/>
              <a:t>&lt;Products: Belts: - GREEN: - 6:&gt;]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731FB3-215E-3941-A9EE-202CA00AC633}"/>
              </a:ext>
            </a:extLst>
          </p:cNvPr>
          <p:cNvSpPr txBox="1"/>
          <p:nvPr/>
        </p:nvSpPr>
        <p:spPr>
          <a:xfrm>
            <a:off x="354224" y="2281306"/>
            <a:ext cx="458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 is the output of the data I added to my table. You see I have 2 different product types: </a:t>
            </a:r>
            <a:r>
              <a:rPr lang="en-US" sz="1400" b="1" i="1" dirty="0"/>
              <a:t>Shoes, Shirts and Belts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D951D-FEBF-1440-9924-1B4C31DFAE4D}"/>
              </a:ext>
            </a:extLst>
          </p:cNvPr>
          <p:cNvSpPr txBox="1"/>
          <p:nvPr/>
        </p:nvSpPr>
        <p:spPr>
          <a:xfrm>
            <a:off x="4007370" y="2955418"/>
            <a:ext cx="763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Create a Template To Render Our Graph of Products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7C53F-40D5-974D-9589-3E5469B0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70" y="3481221"/>
            <a:ext cx="7805689" cy="3198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C625DC-D43C-C84A-87DB-048BEB6B054B}"/>
              </a:ext>
            </a:extLst>
          </p:cNvPr>
          <p:cNvSpPr txBox="1"/>
          <p:nvPr/>
        </p:nvSpPr>
        <p:spPr>
          <a:xfrm>
            <a:off x="4559641" y="1723995"/>
            <a:ext cx="763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Create a URL pattern for our view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F8B8F9-B905-7E4E-98EB-CD2117187270}"/>
              </a:ext>
            </a:extLst>
          </p:cNvPr>
          <p:cNvSpPr/>
          <p:nvPr/>
        </p:nvSpPr>
        <p:spPr>
          <a:xfrm>
            <a:off x="4983892" y="2315183"/>
            <a:ext cx="6874477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path(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"products/"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views.products,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"products"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FE5F5B4-FE66-424B-8B89-BCCFB37EC7F4}"/>
                  </a:ext>
                </a:extLst>
              </p14:cNvPr>
              <p14:cNvContentPartPr/>
              <p14:nvPr/>
            </p14:nvContentPartPr>
            <p14:xfrm>
              <a:off x="4044733" y="419703"/>
              <a:ext cx="360" cy="19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FE5F5B4-FE66-424B-8B89-BCCFB37EC7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7093" y="401703"/>
                <a:ext cx="360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BA7D2FB-46BE-F549-8B27-2FD81CD3E1EC}"/>
                  </a:ext>
                </a:extLst>
              </p14:cNvPr>
              <p14:cNvContentPartPr/>
              <p14:nvPr/>
            </p14:nvContentPartPr>
            <p14:xfrm>
              <a:off x="3853213" y="412143"/>
              <a:ext cx="9360" cy="12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BA7D2FB-46BE-F549-8B27-2FD81CD3E1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5213" y="394143"/>
                <a:ext cx="450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EC2E879-4FA1-DD44-B4AE-5C37DCA3E4B1}"/>
                  </a:ext>
                </a:extLst>
              </p14:cNvPr>
              <p14:cNvContentPartPr/>
              <p14:nvPr/>
            </p14:nvContentPartPr>
            <p14:xfrm>
              <a:off x="865573" y="555783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EC2E879-4FA1-DD44-B4AE-5C37DCA3E4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933" y="54714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36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6A55-EBE8-4343-85E3-954EB578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visualization types I can create using Bokeh?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9C790-224A-1142-A9F6-FE3926CE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805" y="246961"/>
            <a:ext cx="7315200" cy="2597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Here are but a few…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0FC06-37B3-324D-B34D-FE56724EA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05" y="672124"/>
            <a:ext cx="2297205" cy="1734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35BF6-DAFF-C446-AC02-C70A20DF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92" y="617520"/>
            <a:ext cx="2418080" cy="1807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D68CA-408C-144B-AB5C-03E6207E5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658" y="545947"/>
            <a:ext cx="1772193" cy="187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8E8CC-CF64-0049-B70D-0AC0FAB9F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804" y="2425035"/>
            <a:ext cx="2297205" cy="2297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D410BF-561B-AC48-818E-FD1D8D075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425035"/>
            <a:ext cx="5473426" cy="2529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44B819-E2B1-3547-B253-8DEF78FE6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507" y="4889455"/>
            <a:ext cx="1791386" cy="1837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B8B17-416C-CB47-9DB7-C699943C4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623" y="5163108"/>
            <a:ext cx="1588970" cy="1558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2EC8DC-F8E9-5C4B-A23A-32D01BDC1D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183" y="5142817"/>
            <a:ext cx="1688475" cy="1598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9CE773-7073-2844-98F5-021DE0E773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955" y="5135270"/>
            <a:ext cx="1694547" cy="15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5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A686D60-8BE1-9549-801C-6A176CB0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5" y="551661"/>
            <a:ext cx="8329657" cy="6142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F2A78C-8522-0142-AC80-7268E61E6B39}"/>
              </a:ext>
            </a:extLst>
          </p:cNvPr>
          <p:cNvSpPr txBox="1"/>
          <p:nvPr/>
        </p:nvSpPr>
        <p:spPr>
          <a:xfrm>
            <a:off x="131956" y="82502"/>
            <a:ext cx="1152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 Create a View Which will hold the logic to render our Graph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76EF4-1763-C641-BA20-2A94BF66E735}"/>
              </a:ext>
            </a:extLst>
          </p:cNvPr>
          <p:cNvSpPr/>
          <p:nvPr/>
        </p:nvSpPr>
        <p:spPr>
          <a:xfrm>
            <a:off x="8468076" y="292568"/>
            <a:ext cx="388248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432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49317D-C666-1D45-8403-95FF830729D4}"/>
              </a:ext>
            </a:extLst>
          </p:cNvPr>
          <p:cNvSpPr/>
          <p:nvPr/>
        </p:nvSpPr>
        <p:spPr>
          <a:xfrm>
            <a:off x="3322153" y="1855055"/>
            <a:ext cx="388248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432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D01DA-3F23-D540-A2B6-4B4601CF0642}"/>
              </a:ext>
            </a:extLst>
          </p:cNvPr>
          <p:cNvSpPr txBox="1"/>
          <p:nvPr/>
        </p:nvSpPr>
        <p:spPr>
          <a:xfrm>
            <a:off x="8953429" y="398365"/>
            <a:ext cx="3238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I create a query against my DB table called Products using the values() method. I do this to be able to get to the data (values) I have stored. I do this because it is of type queryset(). Using values() give me a python dictionary type object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CBF23-FCC1-2C4B-8084-58FDF99F41E1}"/>
              </a:ext>
            </a:extLst>
          </p:cNvPr>
          <p:cNvSpPr/>
          <p:nvPr/>
        </p:nvSpPr>
        <p:spPr>
          <a:xfrm>
            <a:off x="8464870" y="1270280"/>
            <a:ext cx="388248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391596-BD5C-7147-9AD9-42B3602C6DAF}"/>
              </a:ext>
            </a:extLst>
          </p:cNvPr>
          <p:cNvSpPr/>
          <p:nvPr/>
        </p:nvSpPr>
        <p:spPr>
          <a:xfrm>
            <a:off x="230137" y="2210601"/>
            <a:ext cx="388248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90F68-9183-DC49-9F1F-1E8E6400189A}"/>
              </a:ext>
            </a:extLst>
          </p:cNvPr>
          <p:cNvSpPr txBox="1"/>
          <p:nvPr/>
        </p:nvSpPr>
        <p:spPr>
          <a:xfrm>
            <a:off x="8953429" y="1423825"/>
            <a:ext cx="3094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am interested in displaying how many products I have sold against each of three specific types, Shoes, Belts and Shirts. So I iterate over my query set using an if statement to add to 3 counters that I have setup for each based  on a given string. If the string is found,  the corresponding counter increments by 1.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0D640E-A30F-2B42-A6FF-31DD4A012230}"/>
              </a:ext>
            </a:extLst>
          </p:cNvPr>
          <p:cNvSpPr/>
          <p:nvPr/>
        </p:nvSpPr>
        <p:spPr>
          <a:xfrm>
            <a:off x="8468076" y="2825690"/>
            <a:ext cx="388248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756F2-B040-374D-95A4-EAC24A2B61B5}"/>
              </a:ext>
            </a:extLst>
          </p:cNvPr>
          <p:cNvSpPr/>
          <p:nvPr/>
        </p:nvSpPr>
        <p:spPr>
          <a:xfrm>
            <a:off x="3623904" y="3649613"/>
            <a:ext cx="388248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C50A7-23E3-8844-B245-AEEC19921D87}"/>
              </a:ext>
            </a:extLst>
          </p:cNvPr>
          <p:cNvSpPr txBox="1"/>
          <p:nvPr/>
        </p:nvSpPr>
        <p:spPr>
          <a:xfrm>
            <a:off x="8953429" y="3003282"/>
            <a:ext cx="323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I use the extend() method for a list where I will ultimately add the values of each of the 3 counters all at one time once my loop is done.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0C5751-81B1-2E41-8C21-E767C48F7898}"/>
              </a:ext>
            </a:extLst>
          </p:cNvPr>
          <p:cNvSpPr/>
          <p:nvPr/>
        </p:nvSpPr>
        <p:spPr>
          <a:xfrm>
            <a:off x="8468076" y="3464202"/>
            <a:ext cx="40107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846153-7069-6B43-838E-4205D6A032B4}"/>
              </a:ext>
            </a:extLst>
          </p:cNvPr>
          <p:cNvSpPr/>
          <p:nvPr/>
        </p:nvSpPr>
        <p:spPr>
          <a:xfrm>
            <a:off x="247397" y="4374698"/>
            <a:ext cx="40107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F71A7B-C303-AC46-A499-52BF07599839}"/>
              </a:ext>
            </a:extLst>
          </p:cNvPr>
          <p:cNvSpPr txBox="1"/>
          <p:nvPr/>
        </p:nvSpPr>
        <p:spPr>
          <a:xfrm>
            <a:off x="8953429" y="3690463"/>
            <a:ext cx="302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sets the size of the Graph Title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1C0668-866E-0241-8968-A8433C9CF6FF}"/>
              </a:ext>
            </a:extLst>
          </p:cNvPr>
          <p:cNvSpPr/>
          <p:nvPr/>
        </p:nvSpPr>
        <p:spPr>
          <a:xfrm>
            <a:off x="8468076" y="4660205"/>
            <a:ext cx="410690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39DB73-9A5D-604A-A072-0D7D8796CB0D}"/>
              </a:ext>
            </a:extLst>
          </p:cNvPr>
          <p:cNvSpPr/>
          <p:nvPr/>
        </p:nvSpPr>
        <p:spPr>
          <a:xfrm>
            <a:off x="213271" y="4814238"/>
            <a:ext cx="38504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5C4DAD-DDAA-2744-AFAD-A36541B02143}"/>
              </a:ext>
            </a:extLst>
          </p:cNvPr>
          <p:cNvSpPr/>
          <p:nvPr/>
        </p:nvSpPr>
        <p:spPr>
          <a:xfrm>
            <a:off x="8468076" y="3942943"/>
            <a:ext cx="38504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38670E-1592-0B43-B8F8-94B7FF050174}"/>
              </a:ext>
            </a:extLst>
          </p:cNvPr>
          <p:cNvSpPr txBox="1"/>
          <p:nvPr/>
        </p:nvSpPr>
        <p:spPr>
          <a:xfrm>
            <a:off x="8953429" y="4178714"/>
            <a:ext cx="302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This was very hard to find- </a:t>
            </a:r>
            <a:r>
              <a:rPr lang="en-US" sz="1200" dirty="0"/>
              <a:t>T his sets the size of the text underneath each bar graph- which was terribly small!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39A3C9-29A0-9340-893B-59D4D1CA12E9}"/>
              </a:ext>
            </a:extLst>
          </p:cNvPr>
          <p:cNvSpPr/>
          <p:nvPr/>
        </p:nvSpPr>
        <p:spPr>
          <a:xfrm>
            <a:off x="237779" y="5132821"/>
            <a:ext cx="410690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408F21-07AE-1846-8FD6-B1C2A8614972}"/>
              </a:ext>
            </a:extLst>
          </p:cNvPr>
          <p:cNvSpPr txBox="1"/>
          <p:nvPr/>
        </p:nvSpPr>
        <p:spPr>
          <a:xfrm>
            <a:off x="8953429" y="4825045"/>
            <a:ext cx="302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sets the data for the VBAR glyph </a:t>
            </a:r>
          </a:p>
          <a:p>
            <a:r>
              <a:rPr lang="en-US" sz="1200" dirty="0"/>
              <a:t>I</a:t>
            </a:r>
            <a:r>
              <a:rPr lang="en-US" sz="1200" b="1" dirty="0"/>
              <a:t>tems </a:t>
            </a:r>
            <a:r>
              <a:rPr lang="en-US" sz="1200" dirty="0"/>
              <a:t> = data for x coordinates</a:t>
            </a:r>
          </a:p>
          <a:p>
            <a:r>
              <a:rPr lang="en-US" sz="1200" b="1" dirty="0"/>
              <a:t>Top</a:t>
            </a:r>
            <a:r>
              <a:rPr lang="en-US" sz="1200" dirty="0"/>
              <a:t> = the y coordinates</a:t>
            </a:r>
          </a:p>
          <a:p>
            <a:r>
              <a:rPr lang="en-US" sz="1200" b="1" dirty="0"/>
              <a:t>Width</a:t>
            </a:r>
            <a:r>
              <a:rPr lang="en-US" sz="1200" dirty="0"/>
              <a:t> = width of the vertical bars</a:t>
            </a:r>
          </a:p>
          <a:p>
            <a:r>
              <a:rPr lang="en-US" sz="1200" b="1" dirty="0"/>
              <a:t>Color</a:t>
            </a:r>
            <a:r>
              <a:rPr lang="en-US" sz="1200" dirty="0"/>
              <a:t> = color of the bars</a:t>
            </a:r>
          </a:p>
          <a:p>
            <a:r>
              <a:rPr lang="en-US" sz="1200" b="1" dirty="0"/>
              <a:t>Legend </a:t>
            </a:r>
            <a:r>
              <a:rPr lang="en-US" sz="1200" dirty="0"/>
              <a:t>= text legend in the chart</a:t>
            </a:r>
          </a:p>
        </p:txBody>
      </p:sp>
    </p:spTree>
    <p:extLst>
      <p:ext uri="{BB962C8B-B14F-4D97-AF65-F5344CB8AC3E}">
        <p14:creationId xmlns:p14="http://schemas.microsoft.com/office/powerpoint/2010/main" val="2524516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9614C-492A-7F44-B8D3-5818ADCF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34" y="85534"/>
            <a:ext cx="6147978" cy="6772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8984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590"/>
            <a:ext cx="12192000" cy="6858000"/>
          </a:xfrm>
          <a:prstGeom prst="rect">
            <a:avLst/>
          </a:prstGeom>
          <a:solidFill>
            <a:srgbClr val="BC6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90DF-B5A1-3D40-8F9C-DF8968B9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18" y="771434"/>
            <a:ext cx="5285165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DBE8-0DC7-A343-9882-D5DC1835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I get Bokeh examples?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5AFB-09FF-2145-B9E4-F066CE00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3461" y="178810"/>
            <a:ext cx="7315200" cy="9450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https://github.com/bokeh/bokeh/tree/1.1.0/examples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8DD0C-2D16-5A42-9808-7447F8AD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461" y="1012721"/>
            <a:ext cx="6738625" cy="54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7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01D6-222B-9342-9D75-478F561C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– Setting up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92B4-CF57-1D47-BC33-72A6D910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008" y="490482"/>
            <a:ext cx="7315200" cy="7778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7F50A-546C-FE48-9F5C-C4E3153055A7}"/>
              </a:ext>
            </a:extLst>
          </p:cNvPr>
          <p:cNvSpPr txBox="1"/>
          <p:nvPr/>
        </p:nvSpPr>
        <p:spPr>
          <a:xfrm>
            <a:off x="3685253" y="1278193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/>
              <a:t>Create a directory to house your Django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8597C-5192-4B42-9822-D3CC5563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53" y="1821859"/>
            <a:ext cx="7112955" cy="2660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943B2-FDB7-8541-9A9A-D3DC14317E90}"/>
              </a:ext>
            </a:extLst>
          </p:cNvPr>
          <p:cNvSpPr txBox="1"/>
          <p:nvPr/>
        </p:nvSpPr>
        <p:spPr>
          <a:xfrm>
            <a:off x="4360879" y="4656477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created a directory called BOKEH_PROJECT to house my Django project and have opened that folder in vscode (the IDE I am choosing to use for this project)</a:t>
            </a:r>
          </a:p>
        </p:txBody>
      </p:sp>
    </p:spTree>
    <p:extLst>
      <p:ext uri="{BB962C8B-B14F-4D97-AF65-F5344CB8AC3E}">
        <p14:creationId xmlns:p14="http://schemas.microsoft.com/office/powerpoint/2010/main" val="146336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01D6-222B-9342-9D75-478F561C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– Setting up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92B4-CF57-1D47-BC33-72A6D910C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440" y="74757"/>
            <a:ext cx="7315200" cy="77787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7F50A-546C-FE48-9F5C-C4E3153055A7}"/>
              </a:ext>
            </a:extLst>
          </p:cNvPr>
          <p:cNvSpPr txBox="1"/>
          <p:nvPr/>
        </p:nvSpPr>
        <p:spPr>
          <a:xfrm>
            <a:off x="3788624" y="786064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2"/>
            </a:pPr>
            <a:r>
              <a:rPr lang="en-US" dirty="0"/>
              <a:t>Creating our virtual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943B2-FDB7-8541-9A9A-D3DC14317E90}"/>
              </a:ext>
            </a:extLst>
          </p:cNvPr>
          <p:cNvSpPr txBox="1"/>
          <p:nvPr/>
        </p:nvSpPr>
        <p:spPr>
          <a:xfrm>
            <a:off x="3814915" y="2602123"/>
            <a:ext cx="7837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open a command line first and ensure I am in the newly created directory that will house my Django project (called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bokeh_project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 then issue the command to create a virtual environment called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virtual_env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Note: if all goes well when you hit enter after typing in the command to create the virtual environment, you will get </a:t>
            </a:r>
            <a:r>
              <a:rPr lang="en-US" b="1" i="1" dirty="0"/>
              <a:t>no</a:t>
            </a:r>
            <a:r>
              <a:rPr lang="en-US" dirty="0"/>
              <a:t>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6467A-4F14-EB47-A8EF-1B37BC33D863}"/>
              </a:ext>
            </a:extLst>
          </p:cNvPr>
          <p:cNvSpPr/>
          <p:nvPr/>
        </p:nvSpPr>
        <p:spPr>
          <a:xfrm>
            <a:off x="4127069" y="1339685"/>
            <a:ext cx="3994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pwd</a:t>
            </a:r>
          </a:p>
          <a:p>
            <a:r>
              <a:rPr lang="en-US" dirty="0"/>
              <a:t>/Documents/bokeh_project</a:t>
            </a:r>
          </a:p>
          <a:p>
            <a:r>
              <a:rPr lang="en-US" dirty="0"/>
              <a:t>$ </a:t>
            </a:r>
            <a:r>
              <a:rPr lang="en-US" b="1" dirty="0">
                <a:solidFill>
                  <a:srgbClr val="0432FF"/>
                </a:solidFill>
              </a:rPr>
              <a:t>python3 -m venv virtual_env</a:t>
            </a:r>
          </a:p>
          <a:p>
            <a:r>
              <a:rPr lang="en-US" dirty="0"/>
              <a:t>$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81023F-FEB5-AB4D-9342-E48C01A60457}"/>
              </a:ext>
            </a:extLst>
          </p:cNvPr>
          <p:cNvSpPr/>
          <p:nvPr/>
        </p:nvSpPr>
        <p:spPr>
          <a:xfrm>
            <a:off x="3814915" y="1428893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CA713-AFD5-3F4D-B4C5-A699EAA8C339}"/>
              </a:ext>
            </a:extLst>
          </p:cNvPr>
          <p:cNvSpPr/>
          <p:nvPr/>
        </p:nvSpPr>
        <p:spPr>
          <a:xfrm>
            <a:off x="3548007" y="2662877"/>
            <a:ext cx="231456" cy="21587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5F26EC-1269-D24A-95F9-01F489A15D32}"/>
              </a:ext>
            </a:extLst>
          </p:cNvPr>
          <p:cNvSpPr/>
          <p:nvPr/>
        </p:nvSpPr>
        <p:spPr>
          <a:xfrm>
            <a:off x="3557168" y="3509849"/>
            <a:ext cx="231456" cy="21587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73F2C6-68BA-8A4C-ADDE-6BC50AB30C95}"/>
              </a:ext>
            </a:extLst>
          </p:cNvPr>
          <p:cNvSpPr/>
          <p:nvPr/>
        </p:nvSpPr>
        <p:spPr>
          <a:xfrm>
            <a:off x="3814915" y="1960399"/>
            <a:ext cx="231456" cy="21587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E94993-F037-2A46-AF6C-389C91AC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56" y="4695557"/>
            <a:ext cx="1925211" cy="2031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6E415F-F6E6-5148-ACD1-3E1A40F0C4C7}"/>
              </a:ext>
            </a:extLst>
          </p:cNvPr>
          <p:cNvSpPr txBox="1"/>
          <p:nvPr/>
        </p:nvSpPr>
        <p:spPr>
          <a:xfrm>
            <a:off x="7156040" y="5059301"/>
            <a:ext cx="4039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you will see your newly created virtual environment housed within your outside folder within vscode (or whatever IDE you are using)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EBEDE5-9171-1242-8CA3-B51BAE16C50B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096000" y="5202196"/>
            <a:ext cx="1060040" cy="45727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5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B74D0-F0A5-1E4E-8FFD-745D3BA7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84" y="332768"/>
            <a:ext cx="7315200" cy="6681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776A9-B811-854F-BD07-E0CA9F9CFB33}"/>
              </a:ext>
            </a:extLst>
          </p:cNvPr>
          <p:cNvSpPr txBox="1"/>
          <p:nvPr/>
        </p:nvSpPr>
        <p:spPr>
          <a:xfrm>
            <a:off x="3973975" y="1000898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3"/>
            </a:pPr>
            <a:r>
              <a:rPr lang="en-US" dirty="0"/>
              <a:t>Activate your virtual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315A2-DE98-4045-9F14-B468AA5AD271}"/>
              </a:ext>
            </a:extLst>
          </p:cNvPr>
          <p:cNvSpPr/>
          <p:nvPr/>
        </p:nvSpPr>
        <p:spPr>
          <a:xfrm>
            <a:off x="3552384" y="2502918"/>
            <a:ext cx="8038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b="1" dirty="0">
                <a:solidFill>
                  <a:srgbClr val="0432FF"/>
                </a:solidFill>
              </a:rPr>
              <a:t>source virtual_env/bin/activate</a:t>
            </a:r>
          </a:p>
          <a:p>
            <a:r>
              <a:rPr lang="en-US" dirty="0"/>
              <a:t>(virtual_env) bokeh_project claudiaacerra$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00DFE-8CEF-7148-A668-5673F5AE46B2}"/>
              </a:ext>
            </a:extLst>
          </p:cNvPr>
          <p:cNvSpPr/>
          <p:nvPr/>
        </p:nvSpPr>
        <p:spPr>
          <a:xfrm>
            <a:off x="3552384" y="1859339"/>
            <a:ext cx="7741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 pwd</a:t>
            </a:r>
          </a:p>
          <a:p>
            <a:r>
              <a:rPr lang="en-US" dirty="0"/>
              <a:t>/Documents/bokeh_project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F66B12-E669-8943-9462-7756FE44389B}"/>
              </a:ext>
            </a:extLst>
          </p:cNvPr>
          <p:cNvSpPr txBox="1"/>
          <p:nvPr/>
        </p:nvSpPr>
        <p:spPr>
          <a:xfrm>
            <a:off x="3652757" y="3521898"/>
            <a:ext cx="7837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command line - I am in the newly created directory that will house my Django project (called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bokeh_project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 then issue the command to activate the  virtual environment called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virtual_env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Note: Note I am </a:t>
            </a:r>
            <a:r>
              <a:rPr lang="en-US" b="1" i="1" dirty="0"/>
              <a:t>NOT</a:t>
            </a:r>
            <a:r>
              <a:rPr lang="en-US" dirty="0"/>
              <a:t> within my virtual environment folder when I run this, but instead the project folder that houses the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233679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B74D0-F0A5-1E4E-8FFD-745D3BA7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84" y="332768"/>
            <a:ext cx="7315200" cy="6681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776A9-B811-854F-BD07-E0CA9F9CFB33}"/>
              </a:ext>
            </a:extLst>
          </p:cNvPr>
          <p:cNvSpPr txBox="1"/>
          <p:nvPr/>
        </p:nvSpPr>
        <p:spPr>
          <a:xfrm>
            <a:off x="3906943" y="899079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4"/>
            </a:pPr>
            <a:r>
              <a:rPr lang="en-US" dirty="0"/>
              <a:t>Install Django from within your virtual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421AB-9D88-F548-8A69-EE1240AA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84" y="1485910"/>
            <a:ext cx="68072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DAA911-78B2-5647-B165-EB32578D9BFC}"/>
              </a:ext>
            </a:extLst>
          </p:cNvPr>
          <p:cNvSpPr txBox="1"/>
          <p:nvPr/>
        </p:nvSpPr>
        <p:spPr>
          <a:xfrm>
            <a:off x="3906942" y="2767213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5"/>
            </a:pPr>
            <a:r>
              <a:rPr lang="en-US" dirty="0"/>
              <a:t>Install Bokeh from within your virtual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F72A0-838D-8242-89CB-0E79DBA9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84" y="3289729"/>
            <a:ext cx="7251700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D7F7EA-4B13-7547-A211-F39983DB0A36}"/>
              </a:ext>
            </a:extLst>
          </p:cNvPr>
          <p:cNvSpPr txBox="1"/>
          <p:nvPr/>
        </p:nvSpPr>
        <p:spPr>
          <a:xfrm>
            <a:off x="3552381" y="5157413"/>
            <a:ext cx="783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pip install bokeh, it will also install: </a:t>
            </a:r>
            <a:r>
              <a:rPr lang="en-US" dirty="0">
                <a:solidFill>
                  <a:srgbClr val="0432FF"/>
                </a:solidFill>
              </a:rPr>
              <a:t>six, PyYAML, python-dateutil, MarkupSafe, Jinja2, numpy, pillow, pyparsing, packaging, tornado, bokeh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C2440D5-F606-0241-AAF7-9C90546243BD}"/>
              </a:ext>
            </a:extLst>
          </p:cNvPr>
          <p:cNvSpPr/>
          <p:nvPr/>
        </p:nvSpPr>
        <p:spPr>
          <a:xfrm>
            <a:off x="10344584" y="1496996"/>
            <a:ext cx="732596" cy="323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5BB689C0-B3F2-F541-A2F0-5858177F0F87}"/>
              </a:ext>
            </a:extLst>
          </p:cNvPr>
          <p:cNvSpPr/>
          <p:nvPr/>
        </p:nvSpPr>
        <p:spPr>
          <a:xfrm>
            <a:off x="10422786" y="3246295"/>
            <a:ext cx="732596" cy="323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7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9857A2-A6B7-0742-A057-63AA8D3CB1AF}"/>
              </a:ext>
            </a:extLst>
          </p:cNvPr>
          <p:cNvSpPr txBox="1">
            <a:spLocks/>
          </p:cNvSpPr>
          <p:nvPr/>
        </p:nvSpPr>
        <p:spPr>
          <a:xfrm>
            <a:off x="380604" y="1288594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Configuration – Setting up Our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B74D0-F0A5-1E4E-8FFD-745D3BA7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384" y="332768"/>
            <a:ext cx="7315200" cy="6681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Setting up  a basic Django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776A9-B811-854F-BD07-E0CA9F9CFB33}"/>
              </a:ext>
            </a:extLst>
          </p:cNvPr>
          <p:cNvSpPr txBox="1"/>
          <p:nvPr/>
        </p:nvSpPr>
        <p:spPr>
          <a:xfrm>
            <a:off x="3906943" y="899079"/>
            <a:ext cx="71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 startAt="6"/>
            </a:pPr>
            <a:r>
              <a:rPr lang="en-US" dirty="0"/>
              <a:t>Create the Django project … I have named it ‘</a:t>
            </a:r>
            <a:r>
              <a:rPr lang="en-US" dirty="0">
                <a:solidFill>
                  <a:srgbClr val="0432FF"/>
                </a:solidFill>
              </a:rPr>
              <a:t>graphs</a:t>
            </a:r>
            <a:r>
              <a:rPr lang="en-US" dirty="0"/>
              <a:t>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4E3AB-10E0-A849-88CE-E33D1F7C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96" y="1857336"/>
            <a:ext cx="8255000" cy="43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E3969-D0F2-364B-9FA3-42C3FA06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943" y="2838878"/>
            <a:ext cx="1968500" cy="261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AFB4B62D-9601-BB4F-9E16-BB6C1F5A2CFD}"/>
              </a:ext>
            </a:extLst>
          </p:cNvPr>
          <p:cNvSpPr/>
          <p:nvPr/>
        </p:nvSpPr>
        <p:spPr>
          <a:xfrm>
            <a:off x="11557367" y="1857336"/>
            <a:ext cx="482339" cy="3236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675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2337</Words>
  <Application>Microsoft Macintosh PowerPoint</Application>
  <PresentationFormat>Widescreen</PresentationFormat>
  <Paragraphs>250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ゴシック</vt:lpstr>
      <vt:lpstr>Corbel</vt:lpstr>
      <vt:lpstr>Menlo</vt:lpstr>
      <vt:lpstr>Noto Sans</vt:lpstr>
      <vt:lpstr>Wingdings 2</vt:lpstr>
      <vt:lpstr>Zapf Dingbats</vt:lpstr>
      <vt:lpstr>Frame</vt:lpstr>
      <vt:lpstr>PowerPoint Presentation</vt:lpstr>
      <vt:lpstr>What is Bokeh?</vt:lpstr>
      <vt:lpstr>What are the visualization types I can create using Bokeh?</vt:lpstr>
      <vt:lpstr>Where can I get Bokeh examples? </vt:lpstr>
      <vt:lpstr>Configuration – Setting up Our Project</vt:lpstr>
      <vt:lpstr>Configuration – Setting up Our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 Lets Jump Into Bokeh</vt:lpstr>
      <vt:lpstr>Bokeh.plotting basic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2.0</dc:title>
  <dc:creator>Claudia Acerra</dc:creator>
  <cp:lastModifiedBy>Claudia Acerra</cp:lastModifiedBy>
  <cp:revision>78</cp:revision>
  <dcterms:created xsi:type="dcterms:W3CDTF">2019-05-14T12:46:08Z</dcterms:created>
  <dcterms:modified xsi:type="dcterms:W3CDTF">2019-05-17T22:09:18Z</dcterms:modified>
</cp:coreProperties>
</file>